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8288000" cy="10287000"/>
  <p:notesSz cx="6858000" cy="9144000"/>
  <p:embeddedFontLs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Lato" panose="020F0502020204030203" pitchFamily="34" charset="0"/>
      <p:regular r:id="rId21"/>
      <p:bold r:id="rId22"/>
      <p:italic r:id="rId23"/>
      <p:boldItalic r:id="rId24"/>
    </p:embeddedFont>
    <p:embeddedFont>
      <p:font typeface="Lato Bold" panose="020F0502020204030203" charset="0"/>
      <p:regular r:id="rId25"/>
    </p:embeddedFont>
    <p:embeddedFont>
      <p:font typeface="Lato Italics" panose="020B0604020202020204" charset="0"/>
      <p:regular r:id="rId26"/>
    </p:embeddedFont>
    <p:embeddedFont>
      <p:font typeface="Poppins Bold" panose="020B0604020202020204" charset="0"/>
      <p:regular r:id="rId27"/>
    </p:embeddedFont>
    <p:embeddedFont>
      <p:font typeface="Poppins ExtraBold" panose="00000900000000000000" pitchFamily="2" charset="0"/>
      <p:regular r:id="rId28"/>
      <p:bold r:id="rId29"/>
      <p:boldItalic r:id="rId30"/>
    </p:embeddedFont>
    <p:embeddedFont>
      <p:font typeface="Poppins ExtraBold Bold" panose="020B0604020202020204" charset="0"/>
      <p:regular r:id="rId31"/>
    </p:embeddedFont>
    <p:embeddedFont>
      <p:font typeface="Poppins Medium" panose="00000600000000000000" pitchFamily="2" charset="0"/>
      <p:regular r:id="rId32"/>
      <p:italic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6" d="100"/>
          <a:sy n="56" d="100"/>
        </p:scale>
        <p:origin x="61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21" Type="http://schemas.openxmlformats.org/officeDocument/2006/relationships/font" Target="fonts/font5.fntdata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font" Target="fonts/font1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font" Target="fonts/font16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font" Target="fonts/font1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6/9/2023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2700000">
            <a:off x="15004959" y="1860459"/>
            <a:ext cx="6566081" cy="6566081"/>
            <a:chOff x="0" y="0"/>
            <a:chExt cx="1913890" cy="191389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id="4" name="Group 4"/>
          <p:cNvGrpSpPr/>
          <p:nvPr/>
        </p:nvGrpSpPr>
        <p:grpSpPr>
          <a:xfrm rot="2700000">
            <a:off x="15361560" y="2217060"/>
            <a:ext cx="5852880" cy="5852880"/>
            <a:chOff x="0" y="0"/>
            <a:chExt cx="1913890" cy="191389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6" name="Group 6"/>
          <p:cNvGrpSpPr/>
          <p:nvPr/>
        </p:nvGrpSpPr>
        <p:grpSpPr>
          <a:xfrm rot="2700000">
            <a:off x="11143419" y="8163269"/>
            <a:ext cx="6164339" cy="6164339"/>
            <a:chOff x="0" y="0"/>
            <a:chExt cx="1913890" cy="191389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sp>
        <p:nvSpPr>
          <p:cNvPr id="8" name="Freeform 8"/>
          <p:cNvSpPr/>
          <p:nvPr/>
        </p:nvSpPr>
        <p:spPr>
          <a:xfrm>
            <a:off x="-4134433" y="1004889"/>
            <a:ext cx="12945839" cy="2094872"/>
          </a:xfrm>
          <a:custGeom>
            <a:avLst/>
            <a:gdLst/>
            <a:ahLst/>
            <a:cxnLst/>
            <a:rect l="l" t="t" r="r" b="b"/>
            <a:pathLst>
              <a:path w="12945839" h="2094872">
                <a:moveTo>
                  <a:pt x="0" y="0"/>
                </a:moveTo>
                <a:lnTo>
                  <a:pt x="12945840" y="0"/>
                </a:lnTo>
                <a:lnTo>
                  <a:pt x="12945840" y="2094872"/>
                </a:lnTo>
                <a:lnTo>
                  <a:pt x="0" y="20948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0" y="0"/>
            <a:ext cx="541602" cy="10287000"/>
            <a:chOff x="0" y="0"/>
            <a:chExt cx="157867" cy="299846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57867" cy="2998468"/>
            </a:xfrm>
            <a:custGeom>
              <a:avLst/>
              <a:gdLst/>
              <a:ahLst/>
              <a:cxnLst/>
              <a:rect l="l" t="t" r="r" b="b"/>
              <a:pathLst>
                <a:path w="157867" h="2998468">
                  <a:moveTo>
                    <a:pt x="0" y="0"/>
                  </a:moveTo>
                  <a:lnTo>
                    <a:pt x="157867" y="0"/>
                  </a:lnTo>
                  <a:lnTo>
                    <a:pt x="157867" y="2998468"/>
                  </a:lnTo>
                  <a:lnTo>
                    <a:pt x="0" y="2998468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sp>
        <p:nvSpPr>
          <p:cNvPr id="11" name="Freeform 11"/>
          <p:cNvSpPr/>
          <p:nvPr/>
        </p:nvSpPr>
        <p:spPr>
          <a:xfrm>
            <a:off x="9809865" y="500579"/>
            <a:ext cx="3341065" cy="3471358"/>
          </a:xfrm>
          <a:custGeom>
            <a:avLst/>
            <a:gdLst/>
            <a:ahLst/>
            <a:cxnLst/>
            <a:rect l="l" t="t" r="r" b="b"/>
            <a:pathLst>
              <a:path w="3341065" h="3471358">
                <a:moveTo>
                  <a:pt x="0" y="0"/>
                </a:moveTo>
                <a:lnTo>
                  <a:pt x="3341065" y="0"/>
                </a:lnTo>
                <a:lnTo>
                  <a:pt x="3341065" y="3471358"/>
                </a:lnTo>
                <a:lnTo>
                  <a:pt x="0" y="34713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2086074" y="4220745"/>
            <a:ext cx="12616379" cy="1609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549"/>
              </a:lnSpc>
            </a:pPr>
            <a:r>
              <a:rPr lang="en-US" sz="10999" spc="1099">
                <a:solidFill>
                  <a:srgbClr val="5271FF"/>
                </a:solidFill>
                <a:latin typeface="Poppins ExtraBold Bold"/>
              </a:rPr>
              <a:t>COLLABORIDE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105124" y="6448443"/>
            <a:ext cx="12616379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spc="300">
                <a:solidFill>
                  <a:srgbClr val="000000"/>
                </a:solidFill>
                <a:latin typeface="Lato"/>
              </a:rPr>
              <a:t>DRIVE TOGETHER. DRIVE EFFICIENTLY. DRIVE SAFE.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271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11752074" y="3730767"/>
            <a:ext cx="6561483" cy="6550984"/>
            <a:chOff x="0" y="0"/>
            <a:chExt cx="6350000" cy="633984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4" name="Group 4"/>
          <p:cNvGrpSpPr/>
          <p:nvPr/>
        </p:nvGrpSpPr>
        <p:grpSpPr>
          <a:xfrm rot="5400000">
            <a:off x="-24299" y="5249"/>
            <a:ext cx="6561483" cy="6550984"/>
            <a:chOff x="0" y="0"/>
            <a:chExt cx="6350000" cy="633984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2066949" y="2591885"/>
            <a:ext cx="3969597" cy="3969597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655320" y="655320"/>
              <a:ext cx="5039360" cy="5039360"/>
            </a:xfrm>
            <a:custGeom>
              <a:avLst/>
              <a:gdLst/>
              <a:ahLst/>
              <a:cxnLst/>
              <a:rect l="l" t="t" r="r" b="b"/>
              <a:pathLst>
                <a:path w="5039360" h="5039360">
                  <a:moveTo>
                    <a:pt x="2519680" y="0"/>
                  </a:moveTo>
                  <a:cubicBezTo>
                    <a:pt x="1127760" y="0"/>
                    <a:pt x="0" y="1127760"/>
                    <a:pt x="0" y="2519680"/>
                  </a:cubicBezTo>
                  <a:cubicBezTo>
                    <a:pt x="0" y="3911600"/>
                    <a:pt x="1127760" y="5039360"/>
                    <a:pt x="2519680" y="5039360"/>
                  </a:cubicBezTo>
                  <a:cubicBezTo>
                    <a:pt x="3911600" y="5039360"/>
                    <a:pt x="5039360" y="3911600"/>
                    <a:pt x="5039360" y="2519680"/>
                  </a:cubicBezTo>
                  <a:cubicBezTo>
                    <a:pt x="5039360" y="1127760"/>
                    <a:pt x="3911600" y="0"/>
                    <a:pt x="2519680" y="0"/>
                  </a:cubicBez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3670" y="0"/>
                    <a:pt x="0" y="1424940"/>
                    <a:pt x="0" y="3175000"/>
                  </a:cubicBezTo>
                  <a:cubicBezTo>
                    <a:pt x="0" y="4925060"/>
                    <a:pt x="1423670" y="6350000"/>
                    <a:pt x="3175000" y="6350000"/>
                  </a:cubicBezTo>
                  <a:cubicBezTo>
                    <a:pt x="4925060" y="6350000"/>
                    <a:pt x="6350000" y="4926330"/>
                    <a:pt x="6350000" y="3175000"/>
                  </a:cubicBezTo>
                  <a:cubicBezTo>
                    <a:pt x="6350000" y="1424940"/>
                    <a:pt x="4926330" y="0"/>
                    <a:pt x="3175000" y="0"/>
                  </a:cubicBezTo>
                  <a:close/>
                  <a:moveTo>
                    <a:pt x="3175000" y="5833110"/>
                  </a:moveTo>
                  <a:cubicBezTo>
                    <a:pt x="1709420" y="5833110"/>
                    <a:pt x="516890" y="4640580"/>
                    <a:pt x="516890" y="3175000"/>
                  </a:cubicBezTo>
                  <a:cubicBezTo>
                    <a:pt x="516890" y="1709420"/>
                    <a:pt x="1709420" y="516890"/>
                    <a:pt x="3175000" y="516890"/>
                  </a:cubicBezTo>
                  <a:cubicBezTo>
                    <a:pt x="4640580" y="516890"/>
                    <a:pt x="5833110" y="1709420"/>
                    <a:pt x="5833110" y="3175000"/>
                  </a:cubicBezTo>
                  <a:cubicBezTo>
                    <a:pt x="5833110" y="4640580"/>
                    <a:pt x="4640580" y="5833110"/>
                    <a:pt x="3175000" y="583311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7567157" y="2591885"/>
            <a:ext cx="3969597" cy="3969597"/>
            <a:chOff x="0" y="0"/>
            <a:chExt cx="6350000" cy="6350000"/>
          </a:xfrm>
        </p:grpSpPr>
        <p:sp>
          <p:nvSpPr>
            <p:cNvPr id="10" name="Freeform 10"/>
            <p:cNvSpPr/>
            <p:nvPr/>
          </p:nvSpPr>
          <p:spPr>
            <a:xfrm>
              <a:off x="655320" y="655320"/>
              <a:ext cx="5039360" cy="5039360"/>
            </a:xfrm>
            <a:custGeom>
              <a:avLst/>
              <a:gdLst/>
              <a:ahLst/>
              <a:cxnLst/>
              <a:rect l="l" t="t" r="r" b="b"/>
              <a:pathLst>
                <a:path w="5039360" h="5039360">
                  <a:moveTo>
                    <a:pt x="2519680" y="0"/>
                  </a:moveTo>
                  <a:cubicBezTo>
                    <a:pt x="1127760" y="0"/>
                    <a:pt x="0" y="1127760"/>
                    <a:pt x="0" y="2519680"/>
                  </a:cubicBezTo>
                  <a:cubicBezTo>
                    <a:pt x="0" y="3911600"/>
                    <a:pt x="1127760" y="5039360"/>
                    <a:pt x="2519680" y="5039360"/>
                  </a:cubicBezTo>
                  <a:cubicBezTo>
                    <a:pt x="3911600" y="5039360"/>
                    <a:pt x="5039360" y="3911600"/>
                    <a:pt x="5039360" y="2519680"/>
                  </a:cubicBezTo>
                  <a:cubicBezTo>
                    <a:pt x="5039360" y="1127760"/>
                    <a:pt x="3911600" y="0"/>
                    <a:pt x="2519680" y="0"/>
                  </a:cubicBez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3670" y="0"/>
                    <a:pt x="0" y="1424940"/>
                    <a:pt x="0" y="3175000"/>
                  </a:cubicBezTo>
                  <a:cubicBezTo>
                    <a:pt x="0" y="4925060"/>
                    <a:pt x="1423670" y="6350000"/>
                    <a:pt x="3175000" y="6350000"/>
                  </a:cubicBezTo>
                  <a:cubicBezTo>
                    <a:pt x="4925060" y="6350000"/>
                    <a:pt x="6350000" y="4926330"/>
                    <a:pt x="6350000" y="3175000"/>
                  </a:cubicBezTo>
                  <a:cubicBezTo>
                    <a:pt x="6350000" y="1424940"/>
                    <a:pt x="4926330" y="0"/>
                    <a:pt x="3175000" y="0"/>
                  </a:cubicBezTo>
                  <a:close/>
                  <a:moveTo>
                    <a:pt x="3175000" y="5833110"/>
                  </a:moveTo>
                  <a:cubicBezTo>
                    <a:pt x="1709420" y="5833110"/>
                    <a:pt x="516890" y="4640580"/>
                    <a:pt x="516890" y="3175000"/>
                  </a:cubicBezTo>
                  <a:cubicBezTo>
                    <a:pt x="516890" y="1709420"/>
                    <a:pt x="1709420" y="516890"/>
                    <a:pt x="3175000" y="516890"/>
                  </a:cubicBezTo>
                  <a:cubicBezTo>
                    <a:pt x="4640580" y="516890"/>
                    <a:pt x="5833110" y="1709420"/>
                    <a:pt x="5833110" y="3175000"/>
                  </a:cubicBezTo>
                  <a:cubicBezTo>
                    <a:pt x="5833110" y="4640580"/>
                    <a:pt x="4640580" y="5833110"/>
                    <a:pt x="3175000" y="583311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3064160" y="2591885"/>
            <a:ext cx="3969597" cy="3969597"/>
            <a:chOff x="0" y="0"/>
            <a:chExt cx="6350000" cy="6350000"/>
          </a:xfrm>
        </p:grpSpPr>
        <p:sp>
          <p:nvSpPr>
            <p:cNvPr id="13" name="Freeform 13"/>
            <p:cNvSpPr/>
            <p:nvPr/>
          </p:nvSpPr>
          <p:spPr>
            <a:xfrm>
              <a:off x="655320" y="655320"/>
              <a:ext cx="5039360" cy="5039360"/>
            </a:xfrm>
            <a:custGeom>
              <a:avLst/>
              <a:gdLst/>
              <a:ahLst/>
              <a:cxnLst/>
              <a:rect l="l" t="t" r="r" b="b"/>
              <a:pathLst>
                <a:path w="5039360" h="5039360">
                  <a:moveTo>
                    <a:pt x="2519680" y="0"/>
                  </a:moveTo>
                  <a:cubicBezTo>
                    <a:pt x="1127760" y="0"/>
                    <a:pt x="0" y="1127760"/>
                    <a:pt x="0" y="2519680"/>
                  </a:cubicBezTo>
                  <a:cubicBezTo>
                    <a:pt x="0" y="3911600"/>
                    <a:pt x="1127760" y="5039360"/>
                    <a:pt x="2519680" y="5039360"/>
                  </a:cubicBezTo>
                  <a:cubicBezTo>
                    <a:pt x="3911600" y="5039360"/>
                    <a:pt x="5039360" y="3911600"/>
                    <a:pt x="5039360" y="2519680"/>
                  </a:cubicBezTo>
                  <a:cubicBezTo>
                    <a:pt x="5039360" y="1127760"/>
                    <a:pt x="3911600" y="0"/>
                    <a:pt x="2519680" y="0"/>
                  </a:cubicBez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  <p:sp>
          <p:nvSpPr>
            <p:cNvPr id="14" name="Freeform 1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3670" y="0"/>
                    <a:pt x="0" y="1424940"/>
                    <a:pt x="0" y="3175000"/>
                  </a:cubicBezTo>
                  <a:cubicBezTo>
                    <a:pt x="0" y="4925060"/>
                    <a:pt x="1423670" y="6350000"/>
                    <a:pt x="3175000" y="6350000"/>
                  </a:cubicBezTo>
                  <a:cubicBezTo>
                    <a:pt x="4925060" y="6350000"/>
                    <a:pt x="6350000" y="4926330"/>
                    <a:pt x="6350000" y="3175000"/>
                  </a:cubicBezTo>
                  <a:cubicBezTo>
                    <a:pt x="6350000" y="1424940"/>
                    <a:pt x="4926330" y="0"/>
                    <a:pt x="3175000" y="0"/>
                  </a:cubicBezTo>
                  <a:close/>
                  <a:moveTo>
                    <a:pt x="3175000" y="5833110"/>
                  </a:moveTo>
                  <a:cubicBezTo>
                    <a:pt x="1709420" y="5833110"/>
                    <a:pt x="516890" y="4640580"/>
                    <a:pt x="516890" y="3175000"/>
                  </a:cubicBezTo>
                  <a:cubicBezTo>
                    <a:pt x="516890" y="1709420"/>
                    <a:pt x="1709420" y="516890"/>
                    <a:pt x="3175000" y="516890"/>
                  </a:cubicBezTo>
                  <a:cubicBezTo>
                    <a:pt x="4640580" y="516890"/>
                    <a:pt x="5833110" y="1709420"/>
                    <a:pt x="5833110" y="3175000"/>
                  </a:cubicBezTo>
                  <a:cubicBezTo>
                    <a:pt x="5833110" y="4640580"/>
                    <a:pt x="4640580" y="5833110"/>
                    <a:pt x="3175000" y="583311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5" name="TextBox 15"/>
          <p:cNvSpPr txBox="1"/>
          <p:nvPr/>
        </p:nvSpPr>
        <p:spPr>
          <a:xfrm>
            <a:off x="7567157" y="521189"/>
            <a:ext cx="8342233" cy="1652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132044"/>
                </a:solidFill>
                <a:latin typeface="Poppins ExtraBold Bold"/>
              </a:rPr>
              <a:t>COMPETITION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-19050" y="6844334"/>
            <a:ext cx="12833966" cy="31254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26122" lvl="1" indent="-313061">
              <a:lnSpc>
                <a:spcPts val="4060"/>
              </a:lnSpc>
              <a:buFont typeface="Arial"/>
              <a:buChar char="•"/>
            </a:pPr>
            <a:r>
              <a:rPr lang="en-US" sz="2900">
                <a:solidFill>
                  <a:srgbClr val="132044"/>
                </a:solidFill>
                <a:latin typeface="Poppins Bold"/>
              </a:rPr>
              <a:t>Waze carpool does not prioritize safety and doesn't have organization's platform</a:t>
            </a:r>
          </a:p>
          <a:p>
            <a:pPr marL="626122" lvl="1" indent="-313061">
              <a:lnSpc>
                <a:spcPts val="4060"/>
              </a:lnSpc>
              <a:buFont typeface="Arial"/>
              <a:buChar char="•"/>
            </a:pPr>
            <a:r>
              <a:rPr lang="en-US" sz="2900">
                <a:solidFill>
                  <a:srgbClr val="132044"/>
                </a:solidFill>
                <a:latin typeface="Poppins Bold"/>
              </a:rPr>
              <a:t>All other competitors are not available for organizations in Israel and thus are not compatible with Israel's map nor language</a:t>
            </a:r>
          </a:p>
          <a:p>
            <a:pPr marL="647711" lvl="1" indent="-323856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132044"/>
                </a:solidFill>
                <a:latin typeface="Poppins Bold"/>
              </a:rPr>
              <a:t>Competitors doesn't have points-gain system to encourage car sharing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4A9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550747" y="3765651"/>
            <a:ext cx="9186506" cy="24477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910"/>
              </a:lnSpc>
            </a:pPr>
            <a:r>
              <a:rPr lang="en-US" sz="13507">
                <a:solidFill>
                  <a:srgbClr val="FFFFFF"/>
                </a:solidFill>
                <a:latin typeface="Poppins ExtraBold Bold"/>
              </a:rPr>
              <a:t>LIVE DEMO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8100000">
            <a:off x="-1580822" y="-292307"/>
            <a:ext cx="3090723" cy="3090723"/>
            <a:chOff x="0" y="0"/>
            <a:chExt cx="1913890" cy="191389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id="4" name="Group 4"/>
          <p:cNvGrpSpPr/>
          <p:nvPr/>
        </p:nvGrpSpPr>
        <p:grpSpPr>
          <a:xfrm rot="-2700000">
            <a:off x="-1412966" y="-124452"/>
            <a:ext cx="2755011" cy="2755011"/>
            <a:chOff x="0" y="0"/>
            <a:chExt cx="1913890" cy="191389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6" name="Group 6"/>
          <p:cNvGrpSpPr/>
          <p:nvPr/>
        </p:nvGrpSpPr>
        <p:grpSpPr>
          <a:xfrm rot="-8100000">
            <a:off x="16778099" y="-292307"/>
            <a:ext cx="3090723" cy="3090723"/>
            <a:chOff x="0" y="0"/>
            <a:chExt cx="1913890" cy="191389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id="8" name="Group 8"/>
          <p:cNvGrpSpPr/>
          <p:nvPr/>
        </p:nvGrpSpPr>
        <p:grpSpPr>
          <a:xfrm rot="-2700000">
            <a:off x="16945955" y="-124452"/>
            <a:ext cx="2755011" cy="2755011"/>
            <a:chOff x="0" y="0"/>
            <a:chExt cx="1913890" cy="191389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0" y="3201141"/>
            <a:ext cx="18288000" cy="7085859"/>
            <a:chOff x="0" y="0"/>
            <a:chExt cx="6671512" cy="2584941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671512" cy="2584940"/>
            </a:xfrm>
            <a:custGeom>
              <a:avLst/>
              <a:gdLst/>
              <a:ahLst/>
              <a:cxnLst/>
              <a:rect l="l" t="t" r="r" b="b"/>
              <a:pathLst>
                <a:path w="6671512" h="2584940">
                  <a:moveTo>
                    <a:pt x="0" y="0"/>
                  </a:moveTo>
                  <a:lnTo>
                    <a:pt x="6671512" y="0"/>
                  </a:lnTo>
                  <a:lnTo>
                    <a:pt x="6671512" y="2584940"/>
                  </a:lnTo>
                  <a:lnTo>
                    <a:pt x="0" y="258494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sp>
        <p:nvSpPr>
          <p:cNvPr id="12" name="Freeform 12"/>
          <p:cNvSpPr/>
          <p:nvPr/>
        </p:nvSpPr>
        <p:spPr>
          <a:xfrm>
            <a:off x="910008" y="3677431"/>
            <a:ext cx="3238051" cy="6013753"/>
          </a:xfrm>
          <a:custGeom>
            <a:avLst/>
            <a:gdLst/>
            <a:ahLst/>
            <a:cxnLst/>
            <a:rect l="l" t="t" r="r" b="b"/>
            <a:pathLst>
              <a:path w="3238051" h="6013753">
                <a:moveTo>
                  <a:pt x="0" y="0"/>
                </a:moveTo>
                <a:lnTo>
                  <a:pt x="3238051" y="0"/>
                </a:lnTo>
                <a:lnTo>
                  <a:pt x="3238051" y="6013753"/>
                </a:lnTo>
                <a:lnTo>
                  <a:pt x="0" y="601375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132" b="-8595"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5272043" y="3671757"/>
            <a:ext cx="3230610" cy="6019427"/>
          </a:xfrm>
          <a:custGeom>
            <a:avLst/>
            <a:gdLst/>
            <a:ahLst/>
            <a:cxnLst/>
            <a:rect l="l" t="t" r="r" b="b"/>
            <a:pathLst>
              <a:path w="3230610" h="6019427">
                <a:moveTo>
                  <a:pt x="0" y="0"/>
                </a:moveTo>
                <a:lnTo>
                  <a:pt x="3230610" y="0"/>
                </a:lnTo>
                <a:lnTo>
                  <a:pt x="3230610" y="6019427"/>
                </a:lnTo>
                <a:lnTo>
                  <a:pt x="0" y="60194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926" r="-324" b="-14801"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9639870" y="3671757"/>
            <a:ext cx="3241106" cy="6019427"/>
          </a:xfrm>
          <a:custGeom>
            <a:avLst/>
            <a:gdLst/>
            <a:ahLst/>
            <a:cxnLst/>
            <a:rect l="l" t="t" r="r" b="b"/>
            <a:pathLst>
              <a:path w="3241106" h="6019427">
                <a:moveTo>
                  <a:pt x="0" y="0"/>
                </a:moveTo>
                <a:lnTo>
                  <a:pt x="3241106" y="0"/>
                </a:lnTo>
                <a:lnTo>
                  <a:pt x="3241106" y="6019427"/>
                </a:lnTo>
                <a:lnTo>
                  <a:pt x="0" y="60194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8617" b="-8109"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4018194" y="3671757"/>
            <a:ext cx="3241106" cy="6019427"/>
          </a:xfrm>
          <a:custGeom>
            <a:avLst/>
            <a:gdLst/>
            <a:ahLst/>
            <a:cxnLst/>
            <a:rect l="l" t="t" r="r" b="b"/>
            <a:pathLst>
              <a:path w="3241106" h="6019427">
                <a:moveTo>
                  <a:pt x="0" y="0"/>
                </a:moveTo>
                <a:lnTo>
                  <a:pt x="3241106" y="0"/>
                </a:lnTo>
                <a:lnTo>
                  <a:pt x="3241106" y="6019427"/>
                </a:lnTo>
                <a:lnTo>
                  <a:pt x="0" y="601942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3672" b="-13055"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1480498" y="1076853"/>
            <a:ext cx="15327005" cy="1190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8000" spc="400">
                <a:solidFill>
                  <a:srgbClr val="2B4A9D"/>
                </a:solidFill>
                <a:latin typeface="Poppins ExtraBold"/>
              </a:rPr>
              <a:t>APP FLOW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8100000">
            <a:off x="-1580822" y="-292307"/>
            <a:ext cx="3090723" cy="3090723"/>
            <a:chOff x="0" y="0"/>
            <a:chExt cx="1913890" cy="191389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id="4" name="Group 4"/>
          <p:cNvGrpSpPr/>
          <p:nvPr/>
        </p:nvGrpSpPr>
        <p:grpSpPr>
          <a:xfrm rot="-2700000">
            <a:off x="-1412966" y="-124452"/>
            <a:ext cx="2755011" cy="2755011"/>
            <a:chOff x="0" y="0"/>
            <a:chExt cx="1913890" cy="191389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6" name="Group 6"/>
          <p:cNvGrpSpPr/>
          <p:nvPr/>
        </p:nvGrpSpPr>
        <p:grpSpPr>
          <a:xfrm rot="-8100000">
            <a:off x="16778099" y="-292307"/>
            <a:ext cx="3090723" cy="3090723"/>
            <a:chOff x="0" y="0"/>
            <a:chExt cx="1913890" cy="191389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id="8" name="Group 8"/>
          <p:cNvGrpSpPr/>
          <p:nvPr/>
        </p:nvGrpSpPr>
        <p:grpSpPr>
          <a:xfrm rot="-2700000">
            <a:off x="16945955" y="-124452"/>
            <a:ext cx="2755011" cy="2755011"/>
            <a:chOff x="0" y="0"/>
            <a:chExt cx="1913890" cy="191389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0" y="3201141"/>
            <a:ext cx="18288000" cy="7085859"/>
            <a:chOff x="0" y="0"/>
            <a:chExt cx="6671512" cy="2584941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671512" cy="2584940"/>
            </a:xfrm>
            <a:custGeom>
              <a:avLst/>
              <a:gdLst/>
              <a:ahLst/>
              <a:cxnLst/>
              <a:rect l="l" t="t" r="r" b="b"/>
              <a:pathLst>
                <a:path w="6671512" h="2584940">
                  <a:moveTo>
                    <a:pt x="0" y="0"/>
                  </a:moveTo>
                  <a:lnTo>
                    <a:pt x="6671512" y="0"/>
                  </a:lnTo>
                  <a:lnTo>
                    <a:pt x="6671512" y="2584940"/>
                  </a:lnTo>
                  <a:lnTo>
                    <a:pt x="0" y="258494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sp>
        <p:nvSpPr>
          <p:cNvPr id="12" name="Freeform 12"/>
          <p:cNvSpPr/>
          <p:nvPr/>
        </p:nvSpPr>
        <p:spPr>
          <a:xfrm>
            <a:off x="2147917" y="3661886"/>
            <a:ext cx="3401661" cy="6230672"/>
          </a:xfrm>
          <a:custGeom>
            <a:avLst/>
            <a:gdLst/>
            <a:ahLst/>
            <a:cxnLst/>
            <a:rect l="l" t="t" r="r" b="b"/>
            <a:pathLst>
              <a:path w="3401661" h="6230672">
                <a:moveTo>
                  <a:pt x="0" y="0"/>
                </a:moveTo>
                <a:lnTo>
                  <a:pt x="3401660" y="0"/>
                </a:lnTo>
                <a:lnTo>
                  <a:pt x="3401660" y="6230671"/>
                </a:lnTo>
                <a:lnTo>
                  <a:pt x="0" y="623067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156" b="-15199"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2027564" y="3610706"/>
            <a:ext cx="3351657" cy="6281851"/>
          </a:xfrm>
          <a:custGeom>
            <a:avLst/>
            <a:gdLst/>
            <a:ahLst/>
            <a:cxnLst/>
            <a:rect l="l" t="t" r="r" b="b"/>
            <a:pathLst>
              <a:path w="3351657" h="6281851">
                <a:moveTo>
                  <a:pt x="0" y="0"/>
                </a:moveTo>
                <a:lnTo>
                  <a:pt x="3351657" y="0"/>
                </a:lnTo>
                <a:lnTo>
                  <a:pt x="3351657" y="6281851"/>
                </a:lnTo>
                <a:lnTo>
                  <a:pt x="0" y="628185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175" b="-13490"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7095615" y="3610706"/>
            <a:ext cx="3413724" cy="6281851"/>
          </a:xfrm>
          <a:custGeom>
            <a:avLst/>
            <a:gdLst/>
            <a:ahLst/>
            <a:cxnLst/>
            <a:rect l="l" t="t" r="r" b="b"/>
            <a:pathLst>
              <a:path w="3413724" h="6281851">
                <a:moveTo>
                  <a:pt x="0" y="0"/>
                </a:moveTo>
                <a:lnTo>
                  <a:pt x="3413724" y="0"/>
                </a:lnTo>
                <a:lnTo>
                  <a:pt x="3413724" y="6281851"/>
                </a:lnTo>
                <a:lnTo>
                  <a:pt x="0" y="628185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4040" b="-13767"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1480498" y="1076853"/>
            <a:ext cx="15327005" cy="1190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8000" spc="400">
                <a:solidFill>
                  <a:srgbClr val="2B4A9D"/>
                </a:solidFill>
                <a:latin typeface="Poppins ExtraBold"/>
              </a:rPr>
              <a:t>APP FLOW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3060428"/>
            <a:ext cx="18288000" cy="7258050"/>
            <a:chOff x="0" y="0"/>
            <a:chExt cx="6671512" cy="264775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671512" cy="2647756"/>
            </a:xfrm>
            <a:custGeom>
              <a:avLst/>
              <a:gdLst/>
              <a:ahLst/>
              <a:cxnLst/>
              <a:rect l="l" t="t" r="r" b="b"/>
              <a:pathLst>
                <a:path w="6671512" h="2647756">
                  <a:moveTo>
                    <a:pt x="0" y="0"/>
                  </a:moveTo>
                  <a:lnTo>
                    <a:pt x="6671512" y="0"/>
                  </a:lnTo>
                  <a:lnTo>
                    <a:pt x="6671512" y="2647756"/>
                  </a:lnTo>
                  <a:lnTo>
                    <a:pt x="0" y="2647756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4055969"/>
            <a:ext cx="18288000" cy="764684"/>
            <a:chOff x="0" y="0"/>
            <a:chExt cx="6671512" cy="278959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671512" cy="278959"/>
            </a:xfrm>
            <a:custGeom>
              <a:avLst/>
              <a:gdLst/>
              <a:ahLst/>
              <a:cxnLst/>
              <a:rect l="l" t="t" r="r" b="b"/>
              <a:pathLst>
                <a:path w="6671512" h="278959">
                  <a:moveTo>
                    <a:pt x="0" y="0"/>
                  </a:moveTo>
                  <a:lnTo>
                    <a:pt x="6671512" y="0"/>
                  </a:lnTo>
                  <a:lnTo>
                    <a:pt x="6671512" y="278959"/>
                  </a:lnTo>
                  <a:lnTo>
                    <a:pt x="0" y="278959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6" name="Group 6"/>
          <p:cNvGrpSpPr/>
          <p:nvPr/>
        </p:nvGrpSpPr>
        <p:grpSpPr>
          <a:xfrm rot="381190">
            <a:off x="3807504" y="-705158"/>
            <a:ext cx="18288000" cy="1655287"/>
            <a:chOff x="0" y="0"/>
            <a:chExt cx="6671512" cy="60385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671512" cy="603853"/>
            </a:xfrm>
            <a:custGeom>
              <a:avLst/>
              <a:gdLst/>
              <a:ahLst/>
              <a:cxnLst/>
              <a:rect l="l" t="t" r="r" b="b"/>
              <a:pathLst>
                <a:path w="6671512" h="603853">
                  <a:moveTo>
                    <a:pt x="0" y="0"/>
                  </a:moveTo>
                  <a:lnTo>
                    <a:pt x="6671512" y="0"/>
                  </a:lnTo>
                  <a:lnTo>
                    <a:pt x="6671512" y="603853"/>
                  </a:lnTo>
                  <a:lnTo>
                    <a:pt x="0" y="603853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id="8" name="Group 8"/>
          <p:cNvGrpSpPr/>
          <p:nvPr/>
        </p:nvGrpSpPr>
        <p:grpSpPr>
          <a:xfrm rot="-284447">
            <a:off x="-3805812" y="-636028"/>
            <a:ext cx="18288000" cy="1655287"/>
            <a:chOff x="0" y="0"/>
            <a:chExt cx="6671512" cy="60385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671512" cy="603853"/>
            </a:xfrm>
            <a:custGeom>
              <a:avLst/>
              <a:gdLst/>
              <a:ahLst/>
              <a:cxnLst/>
              <a:rect l="l" t="t" r="r" b="b"/>
              <a:pathLst>
                <a:path w="6671512" h="603853">
                  <a:moveTo>
                    <a:pt x="0" y="0"/>
                  </a:moveTo>
                  <a:lnTo>
                    <a:pt x="6671512" y="0"/>
                  </a:lnTo>
                  <a:lnTo>
                    <a:pt x="6671512" y="603853"/>
                  </a:lnTo>
                  <a:lnTo>
                    <a:pt x="0" y="603853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sp>
        <p:nvSpPr>
          <p:cNvPr id="10" name="TextBox 10"/>
          <p:cNvSpPr txBox="1"/>
          <p:nvPr/>
        </p:nvSpPr>
        <p:spPr>
          <a:xfrm>
            <a:off x="1480498" y="1334028"/>
            <a:ext cx="15327005" cy="1190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8000" spc="400">
                <a:solidFill>
                  <a:srgbClr val="2B4A9D"/>
                </a:solidFill>
                <a:latin typeface="Poppins ExtraBold"/>
              </a:rPr>
              <a:t>FUTURE PLANS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27308" y="4143086"/>
            <a:ext cx="5885548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spc="300">
                <a:solidFill>
                  <a:srgbClr val="2B4A9D"/>
                </a:solidFill>
                <a:latin typeface="Lato Bold"/>
              </a:rPr>
              <a:t>EXPANDING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321581" y="5251178"/>
            <a:ext cx="4183748" cy="3333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50"/>
              </a:lnSpc>
            </a:pPr>
            <a:r>
              <a:rPr lang="en-US" sz="3000" spc="300">
                <a:solidFill>
                  <a:srgbClr val="FFFFFF"/>
                </a:solidFill>
                <a:latin typeface="Lato Italics"/>
              </a:rPr>
              <a:t>Combining multiple organizations in the same area, in a safe and validated way, thus making the app more efficient for smaller companies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321581" y="4143086"/>
            <a:ext cx="4183748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spc="300">
                <a:solidFill>
                  <a:srgbClr val="2B4A9D"/>
                </a:solidFill>
                <a:latin typeface="Lato Bold"/>
              </a:rPr>
              <a:t>BIGGER CIRCLES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1808135" y="5251178"/>
            <a:ext cx="5047348" cy="2857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50"/>
              </a:lnSpc>
            </a:pPr>
            <a:r>
              <a:rPr lang="en-US" sz="3000" spc="300">
                <a:solidFill>
                  <a:srgbClr val="FFFFFF"/>
                </a:solidFill>
                <a:latin typeface="Lato Italics"/>
              </a:rPr>
              <a:t>Commuters that got together using the app can build a community, and continue drive-sharing together outside their work scope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404319" y="4143086"/>
            <a:ext cx="5854981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spc="300">
                <a:solidFill>
                  <a:srgbClr val="2B4A9D"/>
                </a:solidFill>
                <a:latin typeface="Lato Bold"/>
              </a:rPr>
              <a:t>CREATING COMMUNITIES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78208" y="5251178"/>
            <a:ext cx="4183748" cy="2857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50"/>
              </a:lnSpc>
            </a:pPr>
            <a:r>
              <a:rPr lang="en-US" sz="3000" spc="300">
                <a:solidFill>
                  <a:srgbClr val="FFFFFF"/>
                </a:solidFill>
                <a:latin typeface="Lato Italics"/>
              </a:rPr>
              <a:t>Reaching colleges and universities to assist professors and students, reaching state-funded organizations, etc 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4A9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82858" y="704850"/>
            <a:ext cx="17322285" cy="4472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211"/>
              </a:lnSpc>
            </a:pPr>
            <a:r>
              <a:rPr lang="en-US" sz="10800" dirty="0">
                <a:solidFill>
                  <a:srgbClr val="FFFFFF"/>
                </a:solidFill>
                <a:latin typeface="Poppins ExtraBold Bold"/>
              </a:rPr>
              <a:t>Thank You </a:t>
            </a:r>
          </a:p>
          <a:p>
            <a:pPr algn="ctr">
              <a:lnSpc>
                <a:spcPts val="18211"/>
              </a:lnSpc>
            </a:pPr>
            <a:r>
              <a:rPr lang="en-US" sz="10800" dirty="0">
                <a:solidFill>
                  <a:srgbClr val="FFFFFF"/>
                </a:solidFill>
                <a:latin typeface="Poppins ExtraBold Bold"/>
              </a:rPr>
              <a:t>and join </a:t>
            </a:r>
            <a:r>
              <a:rPr lang="en-US" sz="10800" dirty="0" err="1">
                <a:solidFill>
                  <a:srgbClr val="FFFFFF"/>
                </a:solidFill>
                <a:latin typeface="Poppins ExtraBold Bold"/>
              </a:rPr>
              <a:t>Collaboride</a:t>
            </a:r>
            <a:endParaRPr lang="en-US" sz="10800" dirty="0">
              <a:solidFill>
                <a:srgbClr val="FFFFFF"/>
              </a:solidFill>
              <a:latin typeface="Poppins ExtraBold Bold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5111102" y="5308399"/>
            <a:ext cx="8065795" cy="4502533"/>
          </a:xfrm>
          <a:custGeom>
            <a:avLst/>
            <a:gdLst/>
            <a:ahLst/>
            <a:cxnLst/>
            <a:rect l="l" t="t" r="r" b="b"/>
            <a:pathLst>
              <a:path w="8065795" h="4502533">
                <a:moveTo>
                  <a:pt x="0" y="0"/>
                </a:moveTo>
                <a:lnTo>
                  <a:pt x="8065796" y="0"/>
                </a:lnTo>
                <a:lnTo>
                  <a:pt x="8065796" y="4502532"/>
                </a:lnTo>
                <a:lnTo>
                  <a:pt x="0" y="450253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822409" y="4038038"/>
            <a:ext cx="7097745" cy="4731830"/>
          </a:xfrm>
          <a:custGeom>
            <a:avLst/>
            <a:gdLst/>
            <a:ahLst/>
            <a:cxnLst/>
            <a:rect l="l" t="t" r="r" b="b"/>
            <a:pathLst>
              <a:path w="7097745" h="4731830">
                <a:moveTo>
                  <a:pt x="0" y="0"/>
                </a:moveTo>
                <a:lnTo>
                  <a:pt x="7097745" y="0"/>
                </a:lnTo>
                <a:lnTo>
                  <a:pt x="7097745" y="4731830"/>
                </a:lnTo>
                <a:lnTo>
                  <a:pt x="0" y="47318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330828" y="4009463"/>
            <a:ext cx="7097745" cy="4731830"/>
          </a:xfrm>
          <a:custGeom>
            <a:avLst/>
            <a:gdLst/>
            <a:ahLst/>
            <a:cxnLst/>
            <a:rect l="l" t="t" r="r" b="b"/>
            <a:pathLst>
              <a:path w="7097745" h="4731830">
                <a:moveTo>
                  <a:pt x="0" y="0"/>
                </a:moveTo>
                <a:lnTo>
                  <a:pt x="7097745" y="0"/>
                </a:lnTo>
                <a:lnTo>
                  <a:pt x="7097745" y="4731830"/>
                </a:lnTo>
                <a:lnTo>
                  <a:pt x="0" y="473183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6763912" y="1008887"/>
            <a:ext cx="3157874" cy="2763140"/>
            <a:chOff x="0" y="0"/>
            <a:chExt cx="812800" cy="7112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11" cy="711200"/>
            </a:xfrm>
            <a:custGeom>
              <a:avLst/>
              <a:gdLst/>
              <a:ahLst/>
              <a:cxnLst/>
              <a:rect l="l" t="t" r="r" b="b"/>
              <a:pathLst>
                <a:path w="812811" h="711200">
                  <a:moveTo>
                    <a:pt x="530371" y="0"/>
                  </a:moveTo>
                  <a:lnTo>
                    <a:pt x="282407" y="0"/>
                  </a:lnTo>
                  <a:cubicBezTo>
                    <a:pt x="126426" y="0"/>
                    <a:pt x="0" y="123512"/>
                    <a:pt x="0" y="275871"/>
                  </a:cubicBezTo>
                  <a:cubicBezTo>
                    <a:pt x="0" y="386169"/>
                    <a:pt x="66279" y="481310"/>
                    <a:pt x="162037" y="525451"/>
                  </a:cubicBezTo>
                  <a:lnTo>
                    <a:pt x="162037" y="711200"/>
                  </a:lnTo>
                  <a:lnTo>
                    <a:pt x="353844" y="551732"/>
                  </a:lnTo>
                  <a:lnTo>
                    <a:pt x="530371" y="551732"/>
                  </a:lnTo>
                  <a:cubicBezTo>
                    <a:pt x="686363" y="551732"/>
                    <a:pt x="812800" y="428220"/>
                    <a:pt x="812800" y="275861"/>
                  </a:cubicBezTo>
                  <a:cubicBezTo>
                    <a:pt x="812811" y="123512"/>
                    <a:pt x="686363" y="0"/>
                    <a:pt x="530371" y="0"/>
                  </a:cubicBezTo>
                  <a:close/>
                </a:path>
              </a:pathLst>
            </a:custGeom>
            <a:solidFill>
              <a:srgbClr val="FFFFFF"/>
            </a:solidFill>
            <a:ln w="47625">
              <a:solidFill>
                <a:srgbClr val="2B4A9D"/>
              </a:solidFill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-28575"/>
              <a:ext cx="812800" cy="5492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2B4A9D"/>
                  </a:solidFill>
                  <a:latin typeface="Poppins Medium"/>
                </a:rPr>
                <a:t>this traffic jam is exhausting!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3762280" y="491819"/>
            <a:ext cx="3839001" cy="3359126"/>
            <a:chOff x="0" y="0"/>
            <a:chExt cx="812800" cy="7112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11" cy="711200"/>
            </a:xfrm>
            <a:custGeom>
              <a:avLst/>
              <a:gdLst/>
              <a:ahLst/>
              <a:cxnLst/>
              <a:rect l="l" t="t" r="r" b="b"/>
              <a:pathLst>
                <a:path w="812811" h="711200">
                  <a:moveTo>
                    <a:pt x="530371" y="0"/>
                  </a:moveTo>
                  <a:lnTo>
                    <a:pt x="282407" y="0"/>
                  </a:lnTo>
                  <a:cubicBezTo>
                    <a:pt x="126426" y="0"/>
                    <a:pt x="0" y="123512"/>
                    <a:pt x="0" y="275871"/>
                  </a:cubicBezTo>
                  <a:cubicBezTo>
                    <a:pt x="0" y="386169"/>
                    <a:pt x="66279" y="481310"/>
                    <a:pt x="162037" y="525451"/>
                  </a:cubicBezTo>
                  <a:lnTo>
                    <a:pt x="162037" y="711200"/>
                  </a:lnTo>
                  <a:lnTo>
                    <a:pt x="353844" y="551732"/>
                  </a:lnTo>
                  <a:lnTo>
                    <a:pt x="530371" y="551732"/>
                  </a:lnTo>
                  <a:cubicBezTo>
                    <a:pt x="686363" y="551732"/>
                    <a:pt x="812800" y="428220"/>
                    <a:pt x="812800" y="275861"/>
                  </a:cubicBezTo>
                  <a:cubicBezTo>
                    <a:pt x="812811" y="123512"/>
                    <a:pt x="686363" y="0"/>
                    <a:pt x="530371" y="0"/>
                  </a:cubicBezTo>
                  <a:close/>
                </a:path>
              </a:pathLst>
            </a:custGeom>
            <a:solidFill>
              <a:srgbClr val="FFFFFF"/>
            </a:solidFill>
            <a:ln w="47625">
              <a:solidFill>
                <a:srgbClr val="2B4A9D"/>
              </a:solidFill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812800" cy="5588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199"/>
                </a:lnSpc>
                <a:spcBef>
                  <a:spcPct val="0"/>
                </a:spcBef>
              </a:pPr>
              <a:r>
                <a:rPr lang="en-US" sz="2999">
                  <a:solidFill>
                    <a:srgbClr val="2B4A9D"/>
                  </a:solidFill>
                  <a:latin typeface="Poppins ExtraBold"/>
                </a:rPr>
                <a:t>Use Collaboride!</a:t>
              </a:r>
            </a:p>
          </p:txBody>
        </p:sp>
      </p:grpSp>
      <p:sp>
        <p:nvSpPr>
          <p:cNvPr id="10" name="Freeform 10"/>
          <p:cNvSpPr/>
          <p:nvPr/>
        </p:nvSpPr>
        <p:spPr>
          <a:xfrm>
            <a:off x="1028700" y="491819"/>
            <a:ext cx="2511910" cy="2573176"/>
          </a:xfrm>
          <a:custGeom>
            <a:avLst/>
            <a:gdLst/>
            <a:ahLst/>
            <a:cxnLst/>
            <a:rect l="l" t="t" r="r" b="b"/>
            <a:pathLst>
              <a:path w="2511910" h="2573176">
                <a:moveTo>
                  <a:pt x="0" y="0"/>
                </a:moveTo>
                <a:lnTo>
                  <a:pt x="2511910" y="0"/>
                </a:lnTo>
                <a:lnTo>
                  <a:pt x="2511910" y="2573176"/>
                </a:lnTo>
                <a:lnTo>
                  <a:pt x="0" y="257317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2700000">
            <a:off x="15004959" y="1860459"/>
            <a:ext cx="6566081" cy="6566081"/>
            <a:chOff x="0" y="0"/>
            <a:chExt cx="1913890" cy="191389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id="4" name="Group 4"/>
          <p:cNvGrpSpPr/>
          <p:nvPr/>
        </p:nvGrpSpPr>
        <p:grpSpPr>
          <a:xfrm rot="2700000">
            <a:off x="15361560" y="2217060"/>
            <a:ext cx="5852880" cy="5852880"/>
            <a:chOff x="0" y="0"/>
            <a:chExt cx="1913890" cy="191389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6" name="Group 6"/>
          <p:cNvGrpSpPr/>
          <p:nvPr/>
        </p:nvGrpSpPr>
        <p:grpSpPr>
          <a:xfrm rot="2700000">
            <a:off x="11143419" y="8043030"/>
            <a:ext cx="6164339" cy="6164339"/>
            <a:chOff x="0" y="0"/>
            <a:chExt cx="1913890" cy="191389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id="8" name="Group 8"/>
          <p:cNvGrpSpPr/>
          <p:nvPr/>
        </p:nvGrpSpPr>
        <p:grpSpPr>
          <a:xfrm rot="2700000">
            <a:off x="11143419" y="-3920369"/>
            <a:ext cx="6164339" cy="6164339"/>
            <a:chOff x="0" y="0"/>
            <a:chExt cx="1913890" cy="191389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sp>
        <p:nvSpPr>
          <p:cNvPr id="10" name="TextBox 10"/>
          <p:cNvSpPr txBox="1"/>
          <p:nvPr/>
        </p:nvSpPr>
        <p:spPr>
          <a:xfrm>
            <a:off x="774369" y="1057275"/>
            <a:ext cx="9135755" cy="11905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8000" spc="400">
                <a:solidFill>
                  <a:srgbClr val="2B4A9D"/>
                </a:solidFill>
                <a:latin typeface="Poppins ExtraBold"/>
              </a:rPr>
              <a:t>ABOUT US</a:t>
            </a:r>
          </a:p>
        </p:txBody>
      </p:sp>
      <p:grpSp>
        <p:nvGrpSpPr>
          <p:cNvPr id="11" name="Group 11"/>
          <p:cNvGrpSpPr/>
          <p:nvPr/>
        </p:nvGrpSpPr>
        <p:grpSpPr>
          <a:xfrm rot="5400000">
            <a:off x="-1309" y="1309"/>
            <a:ext cx="1635964" cy="1633346"/>
            <a:chOff x="0" y="0"/>
            <a:chExt cx="6350000" cy="633984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sp>
        <p:nvSpPr>
          <p:cNvPr id="13" name="Freeform 13"/>
          <p:cNvSpPr/>
          <p:nvPr/>
        </p:nvSpPr>
        <p:spPr>
          <a:xfrm>
            <a:off x="10297089" y="2944317"/>
            <a:ext cx="7399222" cy="5146949"/>
          </a:xfrm>
          <a:custGeom>
            <a:avLst/>
            <a:gdLst/>
            <a:ahLst/>
            <a:cxnLst/>
            <a:rect l="l" t="t" r="r" b="b"/>
            <a:pathLst>
              <a:path w="7399222" h="5146949">
                <a:moveTo>
                  <a:pt x="0" y="0"/>
                </a:moveTo>
                <a:lnTo>
                  <a:pt x="7399223" y="0"/>
                </a:lnTo>
                <a:lnTo>
                  <a:pt x="7399223" y="5146949"/>
                </a:lnTo>
                <a:lnTo>
                  <a:pt x="0" y="51469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849" t="-2851"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3197815" y="123136"/>
            <a:ext cx="2055546" cy="2105682"/>
          </a:xfrm>
          <a:custGeom>
            <a:avLst/>
            <a:gdLst/>
            <a:ahLst/>
            <a:cxnLst/>
            <a:rect l="l" t="t" r="r" b="b"/>
            <a:pathLst>
              <a:path w="2055546" h="2105682">
                <a:moveTo>
                  <a:pt x="0" y="0"/>
                </a:moveTo>
                <a:lnTo>
                  <a:pt x="2055547" y="0"/>
                </a:lnTo>
                <a:lnTo>
                  <a:pt x="2055547" y="2105681"/>
                </a:lnTo>
                <a:lnTo>
                  <a:pt x="0" y="21056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1028700" y="2658567"/>
            <a:ext cx="9074361" cy="6370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640"/>
              </a:lnSpc>
            </a:pPr>
            <a:r>
              <a:rPr lang="en-US" sz="3000" spc="300">
                <a:solidFill>
                  <a:srgbClr val="000000"/>
                </a:solidFill>
                <a:latin typeface="Lato"/>
              </a:rPr>
              <a:t>WE ARE ALL STUDENTS IN TAU STUDYING COMPUTER SCIENCE, COMBINED WITH BIOINFORMATICS OR ECONOMY.</a:t>
            </a:r>
          </a:p>
          <a:p>
            <a:pPr>
              <a:lnSpc>
                <a:spcPts val="5640"/>
              </a:lnSpc>
            </a:pPr>
            <a:r>
              <a:rPr lang="en-US" sz="3000" spc="300">
                <a:solidFill>
                  <a:srgbClr val="000000"/>
                </a:solidFill>
                <a:latin typeface="Lato"/>
              </a:rPr>
              <a:t>WE ALL WANT TO MAKE A POSITIVE CHANGE IN THE CITY'S EVERYDAY LIFE, THAT WILL CONTRIBUTE TO THE ENVIRONMENT, REDUCE TRAFFIC JAMS, AND CONNECT PEOPLE TOGETHER. </a:t>
            </a:r>
          </a:p>
          <a:p>
            <a:pPr>
              <a:lnSpc>
                <a:spcPts val="5640"/>
              </a:lnSpc>
            </a:pPr>
            <a:r>
              <a:rPr lang="en-US" sz="3000" spc="300">
                <a:solidFill>
                  <a:srgbClr val="000000"/>
                </a:solidFill>
                <a:latin typeface="Lato"/>
              </a:rPr>
              <a:t>THERFORE, WE PRESENT "COLLABORIDE"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271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11733024" y="3730767"/>
            <a:ext cx="6561483" cy="6550984"/>
            <a:chOff x="0" y="0"/>
            <a:chExt cx="6350000" cy="633984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4" name="Group 4"/>
          <p:cNvGrpSpPr/>
          <p:nvPr/>
        </p:nvGrpSpPr>
        <p:grpSpPr>
          <a:xfrm rot="5400000">
            <a:off x="-5249" y="5249"/>
            <a:ext cx="6561483" cy="6550984"/>
            <a:chOff x="0" y="0"/>
            <a:chExt cx="6350000" cy="633984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2170180" y="3083564"/>
            <a:ext cx="5178049" cy="7384411"/>
            <a:chOff x="0" y="0"/>
            <a:chExt cx="6904065" cy="9845882"/>
          </a:xfrm>
        </p:grpSpPr>
        <p:grpSp>
          <p:nvGrpSpPr>
            <p:cNvPr id="7" name="Group 7"/>
            <p:cNvGrpSpPr/>
            <p:nvPr/>
          </p:nvGrpSpPr>
          <p:grpSpPr>
            <a:xfrm rot="-10800000">
              <a:off x="0" y="0"/>
              <a:ext cx="6904065" cy="9845882"/>
              <a:chOff x="0" y="0"/>
              <a:chExt cx="2354580" cy="3357865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2353310" cy="3357865"/>
              </a:xfrm>
              <a:custGeom>
                <a:avLst/>
                <a:gdLst/>
                <a:ahLst/>
                <a:cxnLst/>
                <a:rect l="l" t="t" r="r" b="b"/>
                <a:pathLst>
                  <a:path w="2353310" h="3357865">
                    <a:moveTo>
                      <a:pt x="784860" y="3290555"/>
                    </a:moveTo>
                    <a:cubicBezTo>
                      <a:pt x="905510" y="3331195"/>
                      <a:pt x="1042670" y="3357865"/>
                      <a:pt x="1177290" y="3357865"/>
                    </a:cubicBezTo>
                    <a:cubicBezTo>
                      <a:pt x="1311910" y="3357865"/>
                      <a:pt x="1441450" y="3335005"/>
                      <a:pt x="1560830" y="3294365"/>
                    </a:cubicBezTo>
                    <a:cubicBezTo>
                      <a:pt x="1563370" y="3293095"/>
                      <a:pt x="1565910" y="3293095"/>
                      <a:pt x="1568450" y="3291825"/>
                    </a:cubicBezTo>
                    <a:cubicBezTo>
                      <a:pt x="2016760" y="3129265"/>
                      <a:pt x="2346960" y="2700005"/>
                      <a:pt x="2353310" y="2196850"/>
                    </a:cubicBezTo>
                    <a:lnTo>
                      <a:pt x="2353310" y="0"/>
                    </a:lnTo>
                    <a:lnTo>
                      <a:pt x="0" y="0"/>
                    </a:lnTo>
                    <a:lnTo>
                      <a:pt x="0" y="2195204"/>
                    </a:lnTo>
                    <a:cubicBezTo>
                      <a:pt x="6350" y="2702545"/>
                      <a:pt x="331470" y="3131805"/>
                      <a:pt x="784860" y="3290555"/>
                    </a:cubicBezTo>
                    <a:close/>
                  </a:path>
                </a:pathLst>
              </a:custGeom>
              <a:solidFill>
                <a:srgbClr val="2B4A9D"/>
              </a:solidFill>
            </p:spPr>
          </p:sp>
        </p:grpSp>
        <p:grpSp>
          <p:nvGrpSpPr>
            <p:cNvPr id="9" name="Group 9"/>
            <p:cNvGrpSpPr>
              <a:grpSpLocks noChangeAspect="1"/>
            </p:cNvGrpSpPr>
            <p:nvPr/>
          </p:nvGrpSpPr>
          <p:grpSpPr>
            <a:xfrm>
              <a:off x="805634" y="580970"/>
              <a:ext cx="5292796" cy="5292796"/>
              <a:chOff x="0" y="0"/>
              <a:chExt cx="6350000" cy="63500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655320" y="655320"/>
                <a:ext cx="5039360" cy="5039360"/>
              </a:xfrm>
              <a:custGeom>
                <a:avLst/>
                <a:gdLst/>
                <a:ahLst/>
                <a:cxnLst/>
                <a:rect l="l" t="t" r="r" b="b"/>
                <a:pathLst>
                  <a:path w="5039360" h="5039360">
                    <a:moveTo>
                      <a:pt x="2519680" y="0"/>
                    </a:moveTo>
                    <a:cubicBezTo>
                      <a:pt x="1127760" y="0"/>
                      <a:pt x="0" y="1127760"/>
                      <a:pt x="0" y="2519680"/>
                    </a:cubicBezTo>
                    <a:cubicBezTo>
                      <a:pt x="0" y="3911600"/>
                      <a:pt x="1127760" y="5039360"/>
                      <a:pt x="2519680" y="5039360"/>
                    </a:cubicBezTo>
                    <a:cubicBezTo>
                      <a:pt x="3911600" y="5039360"/>
                      <a:pt x="5039360" y="3911600"/>
                      <a:pt x="5039360" y="2519680"/>
                    </a:cubicBezTo>
                    <a:cubicBezTo>
                      <a:pt x="5039360" y="1127760"/>
                      <a:pt x="3911600" y="0"/>
                      <a:pt x="2519680" y="0"/>
                    </a:cubicBezTo>
                    <a:close/>
                  </a:path>
                </a:pathLst>
              </a:custGeom>
              <a:blipFill>
                <a:blip r:embed="rId2"/>
                <a:stretch>
                  <a:fillRect t="-9533" b="-9533"/>
                </a:stretch>
              </a:blipFill>
            </p:spPr>
          </p:sp>
          <p:sp>
            <p:nvSpPr>
              <p:cNvPr id="11" name="Freeform 1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3670" y="0"/>
                      <a:pt x="0" y="1424940"/>
                      <a:pt x="0" y="3175000"/>
                    </a:cubicBezTo>
                    <a:cubicBezTo>
                      <a:pt x="0" y="4925060"/>
                      <a:pt x="1423670" y="6350000"/>
                      <a:pt x="3175000" y="6350000"/>
                    </a:cubicBezTo>
                    <a:cubicBezTo>
                      <a:pt x="4925060" y="6350000"/>
                      <a:pt x="6350000" y="4926330"/>
                      <a:pt x="6350000" y="3175000"/>
                    </a:cubicBezTo>
                    <a:cubicBezTo>
                      <a:pt x="6350000" y="1424940"/>
                      <a:pt x="4926330" y="0"/>
                      <a:pt x="3175000" y="0"/>
                    </a:cubicBezTo>
                    <a:close/>
                    <a:moveTo>
                      <a:pt x="3175000" y="5833110"/>
                    </a:moveTo>
                    <a:cubicBezTo>
                      <a:pt x="1709420" y="5833110"/>
                      <a:pt x="516890" y="4640580"/>
                      <a:pt x="516890" y="3175000"/>
                    </a:cubicBezTo>
                    <a:cubicBezTo>
                      <a:pt x="516890" y="1709420"/>
                      <a:pt x="1709420" y="516890"/>
                      <a:pt x="3175000" y="516890"/>
                    </a:cubicBezTo>
                    <a:cubicBezTo>
                      <a:pt x="4640580" y="516890"/>
                      <a:pt x="5833110" y="1709420"/>
                      <a:pt x="5833110" y="3175000"/>
                    </a:cubicBezTo>
                    <a:cubicBezTo>
                      <a:pt x="5833110" y="4640580"/>
                      <a:pt x="4640580" y="5833110"/>
                      <a:pt x="3175000" y="583311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</p:grpSp>
      <p:grpSp>
        <p:nvGrpSpPr>
          <p:cNvPr id="12" name="Group 12"/>
          <p:cNvGrpSpPr/>
          <p:nvPr/>
        </p:nvGrpSpPr>
        <p:grpSpPr>
          <a:xfrm>
            <a:off x="6554976" y="2902589"/>
            <a:ext cx="5178049" cy="7384411"/>
            <a:chOff x="0" y="0"/>
            <a:chExt cx="6904065" cy="9845882"/>
          </a:xfrm>
        </p:grpSpPr>
        <p:grpSp>
          <p:nvGrpSpPr>
            <p:cNvPr id="13" name="Group 13"/>
            <p:cNvGrpSpPr/>
            <p:nvPr/>
          </p:nvGrpSpPr>
          <p:grpSpPr>
            <a:xfrm rot="-10800000">
              <a:off x="0" y="0"/>
              <a:ext cx="6904065" cy="9845882"/>
              <a:chOff x="0" y="0"/>
              <a:chExt cx="2354580" cy="3357865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2353310" cy="3357865"/>
              </a:xfrm>
              <a:custGeom>
                <a:avLst/>
                <a:gdLst/>
                <a:ahLst/>
                <a:cxnLst/>
                <a:rect l="l" t="t" r="r" b="b"/>
                <a:pathLst>
                  <a:path w="2353310" h="3357865">
                    <a:moveTo>
                      <a:pt x="784860" y="3290555"/>
                    </a:moveTo>
                    <a:cubicBezTo>
                      <a:pt x="905510" y="3331195"/>
                      <a:pt x="1042670" y="3357865"/>
                      <a:pt x="1177290" y="3357865"/>
                    </a:cubicBezTo>
                    <a:cubicBezTo>
                      <a:pt x="1311910" y="3357865"/>
                      <a:pt x="1441450" y="3335005"/>
                      <a:pt x="1560830" y="3294365"/>
                    </a:cubicBezTo>
                    <a:cubicBezTo>
                      <a:pt x="1563370" y="3293095"/>
                      <a:pt x="1565910" y="3293095"/>
                      <a:pt x="1568450" y="3291825"/>
                    </a:cubicBezTo>
                    <a:cubicBezTo>
                      <a:pt x="2016760" y="3129265"/>
                      <a:pt x="2346960" y="2700005"/>
                      <a:pt x="2353310" y="2196850"/>
                    </a:cubicBezTo>
                    <a:lnTo>
                      <a:pt x="2353310" y="0"/>
                    </a:lnTo>
                    <a:lnTo>
                      <a:pt x="0" y="0"/>
                    </a:lnTo>
                    <a:lnTo>
                      <a:pt x="0" y="2195204"/>
                    </a:lnTo>
                    <a:cubicBezTo>
                      <a:pt x="6350" y="2702545"/>
                      <a:pt x="331470" y="3131805"/>
                      <a:pt x="784860" y="3290555"/>
                    </a:cubicBezTo>
                    <a:close/>
                  </a:path>
                </a:pathLst>
              </a:custGeom>
              <a:solidFill>
                <a:srgbClr val="2B4A9D"/>
              </a:solidFill>
            </p:spPr>
          </p:sp>
        </p:grpSp>
        <p:grpSp>
          <p:nvGrpSpPr>
            <p:cNvPr id="15" name="Group 15"/>
            <p:cNvGrpSpPr>
              <a:grpSpLocks noChangeAspect="1"/>
            </p:cNvGrpSpPr>
            <p:nvPr/>
          </p:nvGrpSpPr>
          <p:grpSpPr>
            <a:xfrm>
              <a:off x="805634" y="580970"/>
              <a:ext cx="5292796" cy="5292796"/>
              <a:chOff x="0" y="0"/>
              <a:chExt cx="6350000" cy="635000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655320" y="655320"/>
                <a:ext cx="5039360" cy="5039360"/>
              </a:xfrm>
              <a:custGeom>
                <a:avLst/>
                <a:gdLst/>
                <a:ahLst/>
                <a:cxnLst/>
                <a:rect l="l" t="t" r="r" b="b"/>
                <a:pathLst>
                  <a:path w="5039360" h="5039360">
                    <a:moveTo>
                      <a:pt x="2519680" y="0"/>
                    </a:moveTo>
                    <a:cubicBezTo>
                      <a:pt x="1127760" y="0"/>
                      <a:pt x="0" y="1127760"/>
                      <a:pt x="0" y="2519680"/>
                    </a:cubicBezTo>
                    <a:cubicBezTo>
                      <a:pt x="0" y="3911600"/>
                      <a:pt x="1127760" y="5039360"/>
                      <a:pt x="2519680" y="5039360"/>
                    </a:cubicBezTo>
                    <a:cubicBezTo>
                      <a:pt x="3911600" y="5039360"/>
                      <a:pt x="5039360" y="3911600"/>
                      <a:pt x="5039360" y="2519680"/>
                    </a:cubicBezTo>
                    <a:cubicBezTo>
                      <a:pt x="5039360" y="1127760"/>
                      <a:pt x="3911600" y="0"/>
                      <a:pt x="2519680" y="0"/>
                    </a:cubicBezTo>
                    <a:close/>
                  </a:path>
                </a:pathLst>
              </a:custGeom>
              <a:blipFill>
                <a:blip r:embed="rId3"/>
                <a:stretch>
                  <a:fillRect/>
                </a:stretch>
              </a:blipFill>
            </p:spPr>
          </p:sp>
          <p:sp>
            <p:nvSpPr>
              <p:cNvPr id="17" name="Freeform 1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3670" y="0"/>
                      <a:pt x="0" y="1424940"/>
                      <a:pt x="0" y="3175000"/>
                    </a:cubicBezTo>
                    <a:cubicBezTo>
                      <a:pt x="0" y="4925060"/>
                      <a:pt x="1423670" y="6350000"/>
                      <a:pt x="3175000" y="6350000"/>
                    </a:cubicBezTo>
                    <a:cubicBezTo>
                      <a:pt x="4925060" y="6350000"/>
                      <a:pt x="6350000" y="4926330"/>
                      <a:pt x="6350000" y="3175000"/>
                    </a:cubicBezTo>
                    <a:cubicBezTo>
                      <a:pt x="6350000" y="1424940"/>
                      <a:pt x="4926330" y="0"/>
                      <a:pt x="3175000" y="0"/>
                    </a:cubicBezTo>
                    <a:close/>
                    <a:moveTo>
                      <a:pt x="3175000" y="5833110"/>
                    </a:moveTo>
                    <a:cubicBezTo>
                      <a:pt x="1709420" y="5833110"/>
                      <a:pt x="516890" y="4640580"/>
                      <a:pt x="516890" y="3175000"/>
                    </a:cubicBezTo>
                    <a:cubicBezTo>
                      <a:pt x="516890" y="1709420"/>
                      <a:pt x="1709420" y="516890"/>
                      <a:pt x="3175000" y="516890"/>
                    </a:cubicBezTo>
                    <a:cubicBezTo>
                      <a:pt x="4640580" y="516890"/>
                      <a:pt x="5833110" y="1709420"/>
                      <a:pt x="5833110" y="3175000"/>
                    </a:cubicBezTo>
                    <a:cubicBezTo>
                      <a:pt x="5833110" y="4640580"/>
                      <a:pt x="4640580" y="5833110"/>
                      <a:pt x="3175000" y="583311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</p:grpSp>
      <p:grpSp>
        <p:nvGrpSpPr>
          <p:cNvPr id="18" name="Group 18"/>
          <p:cNvGrpSpPr/>
          <p:nvPr/>
        </p:nvGrpSpPr>
        <p:grpSpPr>
          <a:xfrm rot="-10800000">
            <a:off x="939771" y="2902589"/>
            <a:ext cx="5178049" cy="7384411"/>
            <a:chOff x="0" y="0"/>
            <a:chExt cx="2354580" cy="3357865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2353310" cy="3357865"/>
            </a:xfrm>
            <a:custGeom>
              <a:avLst/>
              <a:gdLst/>
              <a:ahLst/>
              <a:cxnLst/>
              <a:rect l="l" t="t" r="r" b="b"/>
              <a:pathLst>
                <a:path w="2353310" h="3357865">
                  <a:moveTo>
                    <a:pt x="784860" y="3290555"/>
                  </a:moveTo>
                  <a:cubicBezTo>
                    <a:pt x="905510" y="3331195"/>
                    <a:pt x="1042670" y="3357865"/>
                    <a:pt x="1177290" y="3357865"/>
                  </a:cubicBezTo>
                  <a:cubicBezTo>
                    <a:pt x="1311910" y="3357865"/>
                    <a:pt x="1441450" y="3335005"/>
                    <a:pt x="1560830" y="3294365"/>
                  </a:cubicBezTo>
                  <a:cubicBezTo>
                    <a:pt x="1563370" y="3293095"/>
                    <a:pt x="1565910" y="3293095"/>
                    <a:pt x="1568450" y="3291825"/>
                  </a:cubicBezTo>
                  <a:cubicBezTo>
                    <a:pt x="2016760" y="3129265"/>
                    <a:pt x="2346960" y="2700005"/>
                    <a:pt x="2353310" y="2196850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2195204"/>
                  </a:lnTo>
                  <a:cubicBezTo>
                    <a:pt x="6350" y="2702545"/>
                    <a:pt x="331470" y="3131805"/>
                    <a:pt x="784860" y="3290555"/>
                  </a:cubicBez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id="20" name="Group 20"/>
          <p:cNvGrpSpPr>
            <a:grpSpLocks noChangeAspect="1"/>
          </p:cNvGrpSpPr>
          <p:nvPr/>
        </p:nvGrpSpPr>
        <p:grpSpPr>
          <a:xfrm>
            <a:off x="1543997" y="3338316"/>
            <a:ext cx="3969597" cy="3969597"/>
            <a:chOff x="0" y="0"/>
            <a:chExt cx="6350000" cy="6350000"/>
          </a:xfrm>
        </p:grpSpPr>
        <p:sp>
          <p:nvSpPr>
            <p:cNvPr id="21" name="Freeform 21"/>
            <p:cNvSpPr/>
            <p:nvPr/>
          </p:nvSpPr>
          <p:spPr>
            <a:xfrm>
              <a:off x="655320" y="655320"/>
              <a:ext cx="5039360" cy="5039360"/>
            </a:xfrm>
            <a:custGeom>
              <a:avLst/>
              <a:gdLst/>
              <a:ahLst/>
              <a:cxnLst/>
              <a:rect l="l" t="t" r="r" b="b"/>
              <a:pathLst>
                <a:path w="5039360" h="5039360">
                  <a:moveTo>
                    <a:pt x="2519680" y="0"/>
                  </a:moveTo>
                  <a:cubicBezTo>
                    <a:pt x="1127760" y="0"/>
                    <a:pt x="0" y="1127760"/>
                    <a:pt x="0" y="2519680"/>
                  </a:cubicBezTo>
                  <a:cubicBezTo>
                    <a:pt x="0" y="3911600"/>
                    <a:pt x="1127760" y="5039360"/>
                    <a:pt x="2519680" y="5039360"/>
                  </a:cubicBezTo>
                  <a:cubicBezTo>
                    <a:pt x="3911600" y="5039360"/>
                    <a:pt x="5039360" y="3911600"/>
                    <a:pt x="5039360" y="2519680"/>
                  </a:cubicBezTo>
                  <a:cubicBezTo>
                    <a:pt x="5039360" y="1127760"/>
                    <a:pt x="3911600" y="0"/>
                    <a:pt x="2519680" y="0"/>
                  </a:cubicBezTo>
                  <a:close/>
                </a:path>
              </a:pathLst>
            </a:custGeom>
            <a:blipFill>
              <a:blip r:embed="rId4"/>
              <a:stretch>
                <a:fillRect l="-23205" r="-23205"/>
              </a:stretch>
            </a:blipFill>
          </p:spPr>
        </p:sp>
        <p:sp>
          <p:nvSpPr>
            <p:cNvPr id="22" name="Freeform 2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3670" y="0"/>
                    <a:pt x="0" y="1424940"/>
                    <a:pt x="0" y="3175000"/>
                  </a:cubicBezTo>
                  <a:cubicBezTo>
                    <a:pt x="0" y="4925060"/>
                    <a:pt x="1423670" y="6350000"/>
                    <a:pt x="3175000" y="6350000"/>
                  </a:cubicBezTo>
                  <a:cubicBezTo>
                    <a:pt x="4925060" y="6350000"/>
                    <a:pt x="6350000" y="4926330"/>
                    <a:pt x="6350000" y="3175000"/>
                  </a:cubicBezTo>
                  <a:cubicBezTo>
                    <a:pt x="6350000" y="1424940"/>
                    <a:pt x="4926330" y="0"/>
                    <a:pt x="3175000" y="0"/>
                  </a:cubicBezTo>
                  <a:close/>
                  <a:moveTo>
                    <a:pt x="3175000" y="5833110"/>
                  </a:moveTo>
                  <a:cubicBezTo>
                    <a:pt x="1709420" y="5833110"/>
                    <a:pt x="516890" y="4640580"/>
                    <a:pt x="516890" y="3175000"/>
                  </a:cubicBezTo>
                  <a:cubicBezTo>
                    <a:pt x="516890" y="1709420"/>
                    <a:pt x="1709420" y="516890"/>
                    <a:pt x="3175000" y="516890"/>
                  </a:cubicBezTo>
                  <a:cubicBezTo>
                    <a:pt x="4640580" y="516890"/>
                    <a:pt x="5833110" y="1709420"/>
                    <a:pt x="5833110" y="3175000"/>
                  </a:cubicBezTo>
                  <a:cubicBezTo>
                    <a:pt x="5833110" y="4640580"/>
                    <a:pt x="4640580" y="5833110"/>
                    <a:pt x="3175000" y="583311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23" name="TextBox 23"/>
          <p:cNvSpPr txBox="1"/>
          <p:nvPr/>
        </p:nvSpPr>
        <p:spPr>
          <a:xfrm>
            <a:off x="12667827" y="7543601"/>
            <a:ext cx="4266126" cy="2381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50"/>
              </a:lnSpc>
            </a:pPr>
            <a:r>
              <a:rPr lang="en-US" sz="3000" spc="300">
                <a:solidFill>
                  <a:srgbClr val="FFFFFF"/>
                </a:solidFill>
                <a:latin typeface="Lato Italics"/>
              </a:rPr>
              <a:t>People refrain from carpooling due to the fear and risks of driving alone with untrusted people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9836637" y="221781"/>
            <a:ext cx="7097316" cy="20952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286"/>
              </a:lnSpc>
            </a:pPr>
            <a:r>
              <a:rPr lang="en-US" sz="11633">
                <a:solidFill>
                  <a:srgbClr val="132044"/>
                </a:solidFill>
                <a:latin typeface="Poppins ExtraBold Bold"/>
              </a:rPr>
              <a:t>PROBLEM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028700" y="7486451"/>
            <a:ext cx="5089120" cy="2381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50"/>
              </a:lnSpc>
              <a:spcBef>
                <a:spcPct val="0"/>
              </a:spcBef>
            </a:pPr>
            <a:r>
              <a:rPr lang="en-US" sz="3000" spc="300">
                <a:solidFill>
                  <a:srgbClr val="FDFEFE"/>
                </a:solidFill>
                <a:latin typeface="Lato Italics"/>
              </a:rPr>
              <a:t>Traffic jams lead to wasted time, increased stress levels, and decreased productivity for commuters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6694932" y="7362309"/>
            <a:ext cx="4990467" cy="2743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25"/>
              </a:lnSpc>
              <a:spcBef>
                <a:spcPct val="0"/>
              </a:spcBef>
            </a:pPr>
            <a:r>
              <a:rPr lang="en-US" sz="2900" spc="290">
                <a:solidFill>
                  <a:srgbClr val="FDFEFE"/>
                </a:solidFill>
                <a:latin typeface="Lato Italics"/>
              </a:rPr>
              <a:t>Cars' pollution contributes significantly to climate change and  poor air quality, causing  health issues and leading to global warming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/>
          <a:stretch>
            <a:fillRect/>
          </a:stretch>
        </p:blipFill>
        <p:spPr>
          <a:xfrm>
            <a:off x="5871553" y="2713405"/>
            <a:ext cx="6544895" cy="6544895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2801963" y="1057275"/>
            <a:ext cx="12684073" cy="1190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8000" spc="400">
                <a:solidFill>
                  <a:srgbClr val="2B4A9D"/>
                </a:solidFill>
                <a:latin typeface="Poppins ExtraBold"/>
              </a:rPr>
              <a:t>WHAT CAN WE DO?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843601" y="2445435"/>
            <a:ext cx="5589341" cy="4920692"/>
          </a:xfrm>
          <a:custGeom>
            <a:avLst/>
            <a:gdLst/>
            <a:ahLst/>
            <a:cxnLst/>
            <a:rect l="l" t="t" r="r" b="b"/>
            <a:pathLst>
              <a:path w="5589341" h="4920692">
                <a:moveTo>
                  <a:pt x="0" y="0"/>
                </a:moveTo>
                <a:lnTo>
                  <a:pt x="5589341" y="0"/>
                </a:lnTo>
                <a:lnTo>
                  <a:pt x="5589341" y="4920692"/>
                </a:lnTo>
                <a:lnTo>
                  <a:pt x="0" y="49206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999884" y="3415677"/>
            <a:ext cx="4875758" cy="6355189"/>
          </a:xfrm>
          <a:custGeom>
            <a:avLst/>
            <a:gdLst/>
            <a:ahLst/>
            <a:cxnLst/>
            <a:rect l="l" t="t" r="r" b="b"/>
            <a:pathLst>
              <a:path w="4875758" h="6355189">
                <a:moveTo>
                  <a:pt x="0" y="0"/>
                </a:moveTo>
                <a:lnTo>
                  <a:pt x="4875758" y="0"/>
                </a:lnTo>
                <a:lnTo>
                  <a:pt x="4875758" y="6355189"/>
                </a:lnTo>
                <a:lnTo>
                  <a:pt x="0" y="635518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2318504" y="1066800"/>
            <a:ext cx="6825496" cy="1019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49"/>
              </a:lnSpc>
              <a:spcBef>
                <a:spcPct val="0"/>
              </a:spcBef>
            </a:pPr>
            <a:r>
              <a:rPr lang="en-US" sz="6999" spc="349">
                <a:solidFill>
                  <a:srgbClr val="000000"/>
                </a:solidFill>
                <a:latin typeface="Poppins ExtraBold"/>
              </a:rPr>
              <a:t>CARPOOLING!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2108130" y="3566827"/>
            <a:ext cx="2835831" cy="1019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49"/>
              </a:lnSpc>
              <a:spcBef>
                <a:spcPct val="0"/>
              </a:spcBef>
            </a:pPr>
            <a:r>
              <a:rPr lang="en-US" sz="6999" spc="349">
                <a:solidFill>
                  <a:srgbClr val="000000"/>
                </a:solidFill>
                <a:latin typeface="Poppins ExtraBold"/>
              </a:rPr>
              <a:t>BUT...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968539" y="3383637"/>
            <a:ext cx="2999244" cy="5998488"/>
          </a:xfrm>
          <a:custGeom>
            <a:avLst/>
            <a:gdLst/>
            <a:ahLst/>
            <a:cxnLst/>
            <a:rect l="l" t="t" r="r" b="b"/>
            <a:pathLst>
              <a:path w="2999244" h="5998488">
                <a:moveTo>
                  <a:pt x="0" y="0"/>
                </a:moveTo>
                <a:lnTo>
                  <a:pt x="2999244" y="0"/>
                </a:lnTo>
                <a:lnTo>
                  <a:pt x="2999244" y="5998488"/>
                </a:lnTo>
                <a:lnTo>
                  <a:pt x="0" y="59984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2543038" y="3975086"/>
            <a:ext cx="3319321" cy="5407039"/>
          </a:xfrm>
          <a:custGeom>
            <a:avLst/>
            <a:gdLst/>
            <a:ahLst/>
            <a:cxnLst/>
            <a:rect l="l" t="t" r="r" b="b"/>
            <a:pathLst>
              <a:path w="3319321" h="5407039">
                <a:moveTo>
                  <a:pt x="0" y="0"/>
                </a:moveTo>
                <a:lnTo>
                  <a:pt x="3319321" y="0"/>
                </a:lnTo>
                <a:lnTo>
                  <a:pt x="3319321" y="5407039"/>
                </a:lnTo>
                <a:lnTo>
                  <a:pt x="0" y="54070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87875" y="3622642"/>
            <a:ext cx="4309039" cy="5520477"/>
          </a:xfrm>
          <a:custGeom>
            <a:avLst/>
            <a:gdLst/>
            <a:ahLst/>
            <a:cxnLst/>
            <a:rect l="l" t="t" r="r" b="b"/>
            <a:pathLst>
              <a:path w="4309039" h="5520477">
                <a:moveTo>
                  <a:pt x="0" y="0"/>
                </a:moveTo>
                <a:lnTo>
                  <a:pt x="4309039" y="0"/>
                </a:lnTo>
                <a:lnTo>
                  <a:pt x="4309039" y="5520477"/>
                </a:lnTo>
                <a:lnTo>
                  <a:pt x="0" y="552047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3619022" y="1152525"/>
            <a:ext cx="3157874" cy="2763140"/>
            <a:chOff x="0" y="0"/>
            <a:chExt cx="812800" cy="7112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11" cy="711200"/>
            </a:xfrm>
            <a:custGeom>
              <a:avLst/>
              <a:gdLst/>
              <a:ahLst/>
              <a:cxnLst/>
              <a:rect l="l" t="t" r="r" b="b"/>
              <a:pathLst>
                <a:path w="812811" h="711200">
                  <a:moveTo>
                    <a:pt x="530371" y="0"/>
                  </a:moveTo>
                  <a:lnTo>
                    <a:pt x="282407" y="0"/>
                  </a:lnTo>
                  <a:cubicBezTo>
                    <a:pt x="126426" y="0"/>
                    <a:pt x="0" y="123512"/>
                    <a:pt x="0" y="275871"/>
                  </a:cubicBezTo>
                  <a:cubicBezTo>
                    <a:pt x="0" y="386169"/>
                    <a:pt x="66279" y="481310"/>
                    <a:pt x="162037" y="525451"/>
                  </a:cubicBezTo>
                  <a:lnTo>
                    <a:pt x="162037" y="711200"/>
                  </a:lnTo>
                  <a:lnTo>
                    <a:pt x="353844" y="551732"/>
                  </a:lnTo>
                  <a:lnTo>
                    <a:pt x="530371" y="551732"/>
                  </a:lnTo>
                  <a:cubicBezTo>
                    <a:pt x="686363" y="551732"/>
                    <a:pt x="812800" y="428220"/>
                    <a:pt x="812800" y="275861"/>
                  </a:cubicBezTo>
                  <a:cubicBezTo>
                    <a:pt x="812811" y="123512"/>
                    <a:pt x="686363" y="0"/>
                    <a:pt x="530371" y="0"/>
                  </a:cubicBezTo>
                  <a:close/>
                </a:path>
              </a:pathLst>
            </a:custGeom>
            <a:solidFill>
              <a:srgbClr val="FFFFFF"/>
            </a:solidFill>
            <a:ln w="47625">
              <a:solidFill>
                <a:srgbClr val="132044"/>
              </a:solidFill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812800" cy="5492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132044"/>
                  </a:solidFill>
                  <a:latin typeface="Poppins Medium"/>
                </a:rPr>
                <a:t>why would I share my car?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022071" y="1152525"/>
            <a:ext cx="3157874" cy="2763140"/>
            <a:chOff x="0" y="0"/>
            <a:chExt cx="812800" cy="7112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11" cy="711200"/>
            </a:xfrm>
            <a:custGeom>
              <a:avLst/>
              <a:gdLst/>
              <a:ahLst/>
              <a:cxnLst/>
              <a:rect l="l" t="t" r="r" b="b"/>
              <a:pathLst>
                <a:path w="812811" h="711200">
                  <a:moveTo>
                    <a:pt x="530371" y="0"/>
                  </a:moveTo>
                  <a:lnTo>
                    <a:pt x="282407" y="0"/>
                  </a:lnTo>
                  <a:cubicBezTo>
                    <a:pt x="126426" y="0"/>
                    <a:pt x="0" y="123512"/>
                    <a:pt x="0" y="275871"/>
                  </a:cubicBezTo>
                  <a:cubicBezTo>
                    <a:pt x="0" y="386169"/>
                    <a:pt x="66279" y="481310"/>
                    <a:pt x="162037" y="525451"/>
                  </a:cubicBezTo>
                  <a:lnTo>
                    <a:pt x="162037" y="711200"/>
                  </a:lnTo>
                  <a:lnTo>
                    <a:pt x="353844" y="551732"/>
                  </a:lnTo>
                  <a:lnTo>
                    <a:pt x="530371" y="551732"/>
                  </a:lnTo>
                  <a:cubicBezTo>
                    <a:pt x="686363" y="551732"/>
                    <a:pt x="812800" y="428220"/>
                    <a:pt x="812800" y="275861"/>
                  </a:cubicBezTo>
                  <a:cubicBezTo>
                    <a:pt x="812811" y="123512"/>
                    <a:pt x="686363" y="0"/>
                    <a:pt x="530371" y="0"/>
                  </a:cubicBezTo>
                  <a:close/>
                </a:path>
              </a:pathLst>
            </a:custGeom>
            <a:solidFill>
              <a:srgbClr val="FFFFFF"/>
            </a:solidFill>
            <a:ln w="47625">
              <a:solidFill>
                <a:srgbClr val="132044"/>
              </a:solidFill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812800" cy="5492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132044"/>
                  </a:solidFill>
                  <a:latin typeface="Poppins Medium"/>
                </a:rPr>
                <a:t>It's too difficult to plan my ride like this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3755431" y="1211946"/>
            <a:ext cx="3157874" cy="2990636"/>
            <a:chOff x="0" y="0"/>
            <a:chExt cx="812800" cy="76975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11" cy="769755"/>
            </a:xfrm>
            <a:custGeom>
              <a:avLst/>
              <a:gdLst/>
              <a:ahLst/>
              <a:cxnLst/>
              <a:rect l="l" t="t" r="r" b="b"/>
              <a:pathLst>
                <a:path w="812811" h="769755">
                  <a:moveTo>
                    <a:pt x="530371" y="0"/>
                  </a:moveTo>
                  <a:lnTo>
                    <a:pt x="282407" y="0"/>
                  </a:lnTo>
                  <a:cubicBezTo>
                    <a:pt x="126426" y="0"/>
                    <a:pt x="0" y="123512"/>
                    <a:pt x="0" y="307749"/>
                  </a:cubicBezTo>
                  <a:cubicBezTo>
                    <a:pt x="0" y="444724"/>
                    <a:pt x="66279" y="539865"/>
                    <a:pt x="162037" y="584006"/>
                  </a:cubicBezTo>
                  <a:lnTo>
                    <a:pt x="162037" y="769755"/>
                  </a:lnTo>
                  <a:lnTo>
                    <a:pt x="353844" y="610287"/>
                  </a:lnTo>
                  <a:lnTo>
                    <a:pt x="530371" y="610287"/>
                  </a:lnTo>
                  <a:cubicBezTo>
                    <a:pt x="686363" y="610287"/>
                    <a:pt x="812800" y="486775"/>
                    <a:pt x="812800" y="307730"/>
                  </a:cubicBezTo>
                  <a:cubicBezTo>
                    <a:pt x="812811" y="123512"/>
                    <a:pt x="686363" y="0"/>
                    <a:pt x="530371" y="0"/>
                  </a:cubicBezTo>
                  <a:close/>
                </a:path>
              </a:pathLst>
            </a:custGeom>
            <a:solidFill>
              <a:srgbClr val="FFFFFF"/>
            </a:solidFill>
            <a:ln w="47625">
              <a:solidFill>
                <a:srgbClr val="132044"/>
              </a:solidFill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28575"/>
              <a:ext cx="812800" cy="5492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132044"/>
                  </a:solidFill>
                  <a:latin typeface="Poppins Medium"/>
                </a:rPr>
                <a:t>I don't want to drive with complete strangers!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480498" y="886353"/>
            <a:ext cx="15327005" cy="1190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8000" spc="400">
                <a:solidFill>
                  <a:srgbClr val="2B4A9D"/>
                </a:solidFill>
                <a:latin typeface="Poppins ExtraBold"/>
              </a:rPr>
              <a:t>SOLUTION - COLLABORIDE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546116" y="2447925"/>
            <a:ext cx="17214818" cy="7810500"/>
            <a:chOff x="0" y="0"/>
            <a:chExt cx="6280012" cy="284929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280012" cy="2849292"/>
            </a:xfrm>
            <a:custGeom>
              <a:avLst/>
              <a:gdLst/>
              <a:ahLst/>
              <a:cxnLst/>
              <a:rect l="l" t="t" r="r" b="b"/>
              <a:pathLst>
                <a:path w="6280012" h="2849292">
                  <a:moveTo>
                    <a:pt x="0" y="0"/>
                  </a:moveTo>
                  <a:lnTo>
                    <a:pt x="6280012" y="0"/>
                  </a:lnTo>
                  <a:lnTo>
                    <a:pt x="6280012" y="2849292"/>
                  </a:lnTo>
                  <a:lnTo>
                    <a:pt x="0" y="2849292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3129084" y="7168078"/>
            <a:ext cx="8075139" cy="2867025"/>
            <a:chOff x="0" y="0"/>
            <a:chExt cx="10766852" cy="3822700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2"/>
            <a:srcRect l="25063" t="53314" r="4107" b="9011"/>
            <a:stretch>
              <a:fillRect/>
            </a:stretch>
          </p:blipFill>
          <p:spPr>
            <a:xfrm>
              <a:off x="0" y="0"/>
              <a:ext cx="10766852" cy="3822700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734109" y="2781499"/>
            <a:ext cx="16819781" cy="39151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86"/>
              </a:lnSpc>
            </a:pPr>
            <a:r>
              <a:rPr lang="en-US" sz="2776" spc="277">
                <a:solidFill>
                  <a:srgbClr val="FFFFFF"/>
                </a:solidFill>
                <a:latin typeface="Lato Bold"/>
              </a:rPr>
              <a:t>AS A COMPANY, CREATE A WORKSPACE FOR YOUR EMPLOYEES TO GET TOGETHER, CONNECT AND SHARE A RIDE TO WORK. </a:t>
            </a:r>
          </a:p>
          <a:p>
            <a:pPr algn="ctr">
              <a:lnSpc>
                <a:spcPts val="3886"/>
              </a:lnSpc>
            </a:pPr>
            <a:endParaRPr lang="en-US" sz="2776" spc="277">
              <a:solidFill>
                <a:srgbClr val="FFFFFF"/>
              </a:solidFill>
              <a:latin typeface="Lato Bold"/>
            </a:endParaRPr>
          </a:p>
          <a:p>
            <a:pPr algn="ctr">
              <a:lnSpc>
                <a:spcPts val="3886"/>
              </a:lnSpc>
            </a:pPr>
            <a:r>
              <a:rPr lang="en-US" sz="2776" spc="277">
                <a:solidFill>
                  <a:srgbClr val="FFFFFF"/>
                </a:solidFill>
                <a:latin typeface="Lato Bold"/>
              </a:rPr>
              <a:t>SUPPLY THEM A SAFE ENVIRONMENT TO COMMUTE AND COMMUNICATE.</a:t>
            </a:r>
          </a:p>
          <a:p>
            <a:pPr algn="ctr">
              <a:lnSpc>
                <a:spcPts val="3886"/>
              </a:lnSpc>
            </a:pPr>
            <a:endParaRPr lang="en-US" sz="2776" spc="277">
              <a:solidFill>
                <a:srgbClr val="FFFFFF"/>
              </a:solidFill>
              <a:latin typeface="Lato Bold"/>
            </a:endParaRPr>
          </a:p>
          <a:p>
            <a:pPr algn="ctr">
              <a:lnSpc>
                <a:spcPts val="3886"/>
              </a:lnSpc>
            </a:pPr>
            <a:r>
              <a:rPr lang="en-US" sz="2776" spc="277">
                <a:solidFill>
                  <a:srgbClr val="FFFFFF"/>
                </a:solidFill>
                <a:latin typeface="Lato Bold"/>
              </a:rPr>
              <a:t>ENHANCE THE COMPANY'S COMMUNALISM, WHILE SATISFYING YOUR NEEDS TO GET YOUR EMPLOYEES TO THE OFFICE EFFICIENTLY, SAVING CARS &amp; CAR PARKINGS AND GAINING CALMER &amp; MORE EFFICIENT EMPLOYEES.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0" y="0"/>
            <a:ext cx="18288000" cy="417760"/>
            <a:chOff x="0" y="0"/>
            <a:chExt cx="6671512" cy="1524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671512" cy="152400"/>
            </a:xfrm>
            <a:custGeom>
              <a:avLst/>
              <a:gdLst/>
              <a:ahLst/>
              <a:cxnLst/>
              <a:rect l="l" t="t" r="r" b="b"/>
              <a:pathLst>
                <a:path w="6671512" h="152400">
                  <a:moveTo>
                    <a:pt x="0" y="0"/>
                  </a:moveTo>
                  <a:lnTo>
                    <a:pt x="6671512" y="0"/>
                  </a:lnTo>
                  <a:lnTo>
                    <a:pt x="6671512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id="10" name="Group 10"/>
          <p:cNvGrpSpPr/>
          <p:nvPr/>
        </p:nvGrpSpPr>
        <p:grpSpPr>
          <a:xfrm rot="5400000">
            <a:off x="-1963" y="1309"/>
            <a:ext cx="1635964" cy="1633346"/>
            <a:chOff x="0" y="0"/>
            <a:chExt cx="6350000" cy="633984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id="12" name="Group 12"/>
          <p:cNvGrpSpPr/>
          <p:nvPr/>
        </p:nvGrpSpPr>
        <p:grpSpPr>
          <a:xfrm rot="-10800000">
            <a:off x="16652690" y="1309"/>
            <a:ext cx="1635964" cy="1633346"/>
            <a:chOff x="0" y="0"/>
            <a:chExt cx="6350000" cy="633984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sp>
        <p:nvSpPr>
          <p:cNvPr id="14" name="Freeform 14"/>
          <p:cNvSpPr/>
          <p:nvPr/>
        </p:nvSpPr>
        <p:spPr>
          <a:xfrm>
            <a:off x="12087348" y="7168078"/>
            <a:ext cx="2759416" cy="2867025"/>
          </a:xfrm>
          <a:custGeom>
            <a:avLst/>
            <a:gdLst/>
            <a:ahLst/>
            <a:cxnLst/>
            <a:rect l="l" t="t" r="r" b="b"/>
            <a:pathLst>
              <a:path w="2759416" h="2867025">
                <a:moveTo>
                  <a:pt x="0" y="0"/>
                </a:moveTo>
                <a:lnTo>
                  <a:pt x="2759416" y="0"/>
                </a:lnTo>
                <a:lnTo>
                  <a:pt x="2759416" y="2867026"/>
                </a:lnTo>
                <a:lnTo>
                  <a:pt x="0" y="28670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76816" y="0"/>
            <a:ext cx="452408" cy="10287000"/>
            <a:chOff x="0" y="0"/>
            <a:chExt cx="165040" cy="375272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65040" cy="3752726"/>
            </a:xfrm>
            <a:custGeom>
              <a:avLst/>
              <a:gdLst/>
              <a:ahLst/>
              <a:cxnLst/>
              <a:rect l="l" t="t" r="r" b="b"/>
              <a:pathLst>
                <a:path w="165040" h="3752726">
                  <a:moveTo>
                    <a:pt x="0" y="0"/>
                  </a:moveTo>
                  <a:lnTo>
                    <a:pt x="165040" y="0"/>
                  </a:lnTo>
                  <a:lnTo>
                    <a:pt x="165040" y="3752726"/>
                  </a:lnTo>
                  <a:lnTo>
                    <a:pt x="0" y="3752726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id="4" name="Group 4"/>
          <p:cNvGrpSpPr/>
          <p:nvPr/>
        </p:nvGrpSpPr>
        <p:grpSpPr>
          <a:xfrm rot="-2700000">
            <a:off x="15385959" y="1860459"/>
            <a:ext cx="6566081" cy="6566081"/>
            <a:chOff x="0" y="0"/>
            <a:chExt cx="1913890" cy="191389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id="6" name="Group 6"/>
          <p:cNvGrpSpPr/>
          <p:nvPr/>
        </p:nvGrpSpPr>
        <p:grpSpPr>
          <a:xfrm rot="2700000">
            <a:off x="15742560" y="2217060"/>
            <a:ext cx="5852880" cy="5852880"/>
            <a:chOff x="0" y="0"/>
            <a:chExt cx="1913890" cy="191389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8" name="Group 8"/>
          <p:cNvGrpSpPr/>
          <p:nvPr/>
        </p:nvGrpSpPr>
        <p:grpSpPr>
          <a:xfrm rot="2700000">
            <a:off x="11524419" y="8043030"/>
            <a:ext cx="6164339" cy="6164339"/>
            <a:chOff x="0" y="0"/>
            <a:chExt cx="1913890" cy="191389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id="10" name="Group 10"/>
          <p:cNvGrpSpPr/>
          <p:nvPr/>
        </p:nvGrpSpPr>
        <p:grpSpPr>
          <a:xfrm rot="2700000">
            <a:off x="11524419" y="-3920369"/>
            <a:ext cx="6164339" cy="6164339"/>
            <a:chOff x="0" y="0"/>
            <a:chExt cx="1913890" cy="191389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13677280" y="1955378"/>
            <a:ext cx="3963020" cy="5276243"/>
            <a:chOff x="0" y="0"/>
            <a:chExt cx="3663950" cy="4878070"/>
          </a:xfrm>
        </p:grpSpPr>
        <p:sp>
          <p:nvSpPr>
            <p:cNvPr id="13" name="Freeform 13"/>
            <p:cNvSpPr/>
            <p:nvPr/>
          </p:nvSpPr>
          <p:spPr>
            <a:xfrm>
              <a:off x="31750" y="31750"/>
              <a:ext cx="3600450" cy="4814570"/>
            </a:xfrm>
            <a:custGeom>
              <a:avLst/>
              <a:gdLst/>
              <a:ahLst/>
              <a:cxnLst/>
              <a:rect l="l" t="t" r="r" b="b"/>
              <a:pathLst>
                <a:path w="3600450" h="4814570">
                  <a:moveTo>
                    <a:pt x="0" y="0"/>
                  </a:moveTo>
                  <a:lnTo>
                    <a:pt x="3600450" y="0"/>
                  </a:lnTo>
                  <a:lnTo>
                    <a:pt x="3600450" y="4814570"/>
                  </a:lnTo>
                  <a:lnTo>
                    <a:pt x="0" y="4814570"/>
                  </a:lnTo>
                  <a:close/>
                </a:path>
              </a:pathLst>
            </a:custGeom>
            <a:blipFill>
              <a:blip r:embed="rId2"/>
              <a:stretch>
                <a:fillRect l="-50291" r="-50291"/>
              </a:stretch>
            </a:blipFill>
          </p:spPr>
        </p:sp>
        <p:sp>
          <p:nvSpPr>
            <p:cNvPr id="14" name="Freeform 14"/>
            <p:cNvSpPr/>
            <p:nvPr/>
          </p:nvSpPr>
          <p:spPr>
            <a:xfrm>
              <a:off x="0" y="0"/>
              <a:ext cx="3663950" cy="4878070"/>
            </a:xfrm>
            <a:custGeom>
              <a:avLst/>
              <a:gdLst/>
              <a:ahLst/>
              <a:cxnLst/>
              <a:rect l="l" t="t" r="r" b="b"/>
              <a:pathLst>
                <a:path w="3663950" h="4878070">
                  <a:moveTo>
                    <a:pt x="3663950" y="4878070"/>
                  </a:moveTo>
                  <a:lnTo>
                    <a:pt x="0" y="4878070"/>
                  </a:lnTo>
                  <a:lnTo>
                    <a:pt x="0" y="0"/>
                  </a:lnTo>
                  <a:lnTo>
                    <a:pt x="3663950" y="0"/>
                  </a:lnTo>
                  <a:lnTo>
                    <a:pt x="3663950" y="4878070"/>
                  </a:lnTo>
                  <a:close/>
                  <a:moveTo>
                    <a:pt x="63500" y="4814570"/>
                  </a:moveTo>
                  <a:lnTo>
                    <a:pt x="3600450" y="4814570"/>
                  </a:lnTo>
                  <a:lnTo>
                    <a:pt x="3600450" y="63500"/>
                  </a:lnTo>
                  <a:lnTo>
                    <a:pt x="63500" y="63500"/>
                  </a:lnTo>
                  <a:lnTo>
                    <a:pt x="63500" y="481457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id="15" name="Group 15"/>
          <p:cNvGrpSpPr>
            <a:grpSpLocks noChangeAspect="1"/>
          </p:cNvGrpSpPr>
          <p:nvPr/>
        </p:nvGrpSpPr>
        <p:grpSpPr>
          <a:xfrm>
            <a:off x="12436967" y="3033752"/>
            <a:ext cx="3963020" cy="5276243"/>
            <a:chOff x="0" y="0"/>
            <a:chExt cx="3663950" cy="4878070"/>
          </a:xfrm>
        </p:grpSpPr>
        <p:sp>
          <p:nvSpPr>
            <p:cNvPr id="16" name="Freeform 16"/>
            <p:cNvSpPr/>
            <p:nvPr/>
          </p:nvSpPr>
          <p:spPr>
            <a:xfrm>
              <a:off x="31750" y="31750"/>
              <a:ext cx="3600450" cy="4814570"/>
            </a:xfrm>
            <a:custGeom>
              <a:avLst/>
              <a:gdLst/>
              <a:ahLst/>
              <a:cxnLst/>
              <a:rect l="l" t="t" r="r" b="b"/>
              <a:pathLst>
                <a:path w="3600450" h="4814570">
                  <a:moveTo>
                    <a:pt x="0" y="0"/>
                  </a:moveTo>
                  <a:lnTo>
                    <a:pt x="3600450" y="0"/>
                  </a:lnTo>
                  <a:lnTo>
                    <a:pt x="3600450" y="4814570"/>
                  </a:lnTo>
                  <a:lnTo>
                    <a:pt x="0" y="4814570"/>
                  </a:lnTo>
                  <a:close/>
                </a:path>
              </a:pathLst>
            </a:custGeom>
            <a:blipFill>
              <a:blip r:embed="rId3"/>
              <a:stretch>
                <a:fillRect l="-55671" r="-44910"/>
              </a:stretch>
            </a:blipFill>
          </p:spPr>
        </p:sp>
        <p:sp>
          <p:nvSpPr>
            <p:cNvPr id="17" name="Freeform 17"/>
            <p:cNvSpPr/>
            <p:nvPr/>
          </p:nvSpPr>
          <p:spPr>
            <a:xfrm>
              <a:off x="0" y="0"/>
              <a:ext cx="3663950" cy="4878070"/>
            </a:xfrm>
            <a:custGeom>
              <a:avLst/>
              <a:gdLst/>
              <a:ahLst/>
              <a:cxnLst/>
              <a:rect l="l" t="t" r="r" b="b"/>
              <a:pathLst>
                <a:path w="3663950" h="4878070">
                  <a:moveTo>
                    <a:pt x="3663950" y="4878070"/>
                  </a:moveTo>
                  <a:lnTo>
                    <a:pt x="0" y="4878070"/>
                  </a:lnTo>
                  <a:lnTo>
                    <a:pt x="0" y="0"/>
                  </a:lnTo>
                  <a:lnTo>
                    <a:pt x="3663950" y="0"/>
                  </a:lnTo>
                  <a:lnTo>
                    <a:pt x="3663950" y="4878070"/>
                  </a:lnTo>
                  <a:close/>
                  <a:moveTo>
                    <a:pt x="63500" y="4814570"/>
                  </a:moveTo>
                  <a:lnTo>
                    <a:pt x="3600450" y="4814570"/>
                  </a:lnTo>
                  <a:lnTo>
                    <a:pt x="3600450" y="63500"/>
                  </a:lnTo>
                  <a:lnTo>
                    <a:pt x="63500" y="63500"/>
                  </a:lnTo>
                  <a:lnTo>
                    <a:pt x="63500" y="481457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id="18" name="Group 18"/>
          <p:cNvGrpSpPr/>
          <p:nvPr/>
        </p:nvGrpSpPr>
        <p:grpSpPr>
          <a:xfrm rot="-5400000">
            <a:off x="568482" y="1960670"/>
            <a:ext cx="829509" cy="1966473"/>
            <a:chOff x="0" y="0"/>
            <a:chExt cx="2354580" cy="5581882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2353310" cy="5581882"/>
            </a:xfrm>
            <a:custGeom>
              <a:avLst/>
              <a:gdLst/>
              <a:ahLst/>
              <a:cxnLst/>
              <a:rect l="l" t="t" r="r" b="b"/>
              <a:pathLst>
                <a:path w="2353310" h="5581882">
                  <a:moveTo>
                    <a:pt x="784860" y="5514572"/>
                  </a:moveTo>
                  <a:cubicBezTo>
                    <a:pt x="905510" y="5555212"/>
                    <a:pt x="1042670" y="5581882"/>
                    <a:pt x="1177290" y="5581882"/>
                  </a:cubicBezTo>
                  <a:cubicBezTo>
                    <a:pt x="1311910" y="5581882"/>
                    <a:pt x="1441450" y="5559022"/>
                    <a:pt x="1560830" y="5518382"/>
                  </a:cubicBezTo>
                  <a:cubicBezTo>
                    <a:pt x="1563370" y="5517112"/>
                    <a:pt x="1565910" y="5517112"/>
                    <a:pt x="1568450" y="5515842"/>
                  </a:cubicBezTo>
                  <a:cubicBezTo>
                    <a:pt x="2016760" y="5353282"/>
                    <a:pt x="2346960" y="4924022"/>
                    <a:pt x="2353310" y="4414025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4410668"/>
                  </a:lnTo>
                  <a:cubicBezTo>
                    <a:pt x="6350" y="4926562"/>
                    <a:pt x="331470" y="5355822"/>
                    <a:pt x="784860" y="5514572"/>
                  </a:cubicBez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id="20" name="Group 20"/>
          <p:cNvGrpSpPr/>
          <p:nvPr/>
        </p:nvGrpSpPr>
        <p:grpSpPr>
          <a:xfrm rot="-5400000">
            <a:off x="4980926" y="-2587876"/>
            <a:ext cx="1629197" cy="7951652"/>
            <a:chOff x="0" y="0"/>
            <a:chExt cx="2354580" cy="11492046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2353310" cy="11492046"/>
            </a:xfrm>
            <a:custGeom>
              <a:avLst/>
              <a:gdLst/>
              <a:ahLst/>
              <a:cxnLst/>
              <a:rect l="l" t="t" r="r" b="b"/>
              <a:pathLst>
                <a:path w="2353310" h="11492046">
                  <a:moveTo>
                    <a:pt x="784860" y="11424736"/>
                  </a:moveTo>
                  <a:cubicBezTo>
                    <a:pt x="905510" y="11465376"/>
                    <a:pt x="1042670" y="11492046"/>
                    <a:pt x="1177290" y="11492046"/>
                  </a:cubicBezTo>
                  <a:cubicBezTo>
                    <a:pt x="1311910" y="11492046"/>
                    <a:pt x="1441450" y="11469186"/>
                    <a:pt x="1560830" y="11428546"/>
                  </a:cubicBezTo>
                  <a:cubicBezTo>
                    <a:pt x="1563370" y="11427276"/>
                    <a:pt x="1565910" y="11427276"/>
                    <a:pt x="1568450" y="11426006"/>
                  </a:cubicBezTo>
                  <a:cubicBezTo>
                    <a:pt x="2016760" y="11263446"/>
                    <a:pt x="2346960" y="10834186"/>
                    <a:pt x="2353310" y="10306003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10298100"/>
                  </a:lnTo>
                  <a:cubicBezTo>
                    <a:pt x="6350" y="10836725"/>
                    <a:pt x="331470" y="11265986"/>
                    <a:pt x="784860" y="11424736"/>
                  </a:cubicBez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id="22" name="Group 22"/>
          <p:cNvGrpSpPr/>
          <p:nvPr/>
        </p:nvGrpSpPr>
        <p:grpSpPr>
          <a:xfrm rot="-5400000">
            <a:off x="568482" y="4415830"/>
            <a:ext cx="829509" cy="1966473"/>
            <a:chOff x="0" y="0"/>
            <a:chExt cx="2354580" cy="5581882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2353310" cy="5581882"/>
            </a:xfrm>
            <a:custGeom>
              <a:avLst/>
              <a:gdLst/>
              <a:ahLst/>
              <a:cxnLst/>
              <a:rect l="l" t="t" r="r" b="b"/>
              <a:pathLst>
                <a:path w="2353310" h="5581882">
                  <a:moveTo>
                    <a:pt x="784860" y="5514572"/>
                  </a:moveTo>
                  <a:cubicBezTo>
                    <a:pt x="905510" y="5555212"/>
                    <a:pt x="1042670" y="5581882"/>
                    <a:pt x="1177290" y="5581882"/>
                  </a:cubicBezTo>
                  <a:cubicBezTo>
                    <a:pt x="1311910" y="5581882"/>
                    <a:pt x="1441450" y="5559022"/>
                    <a:pt x="1560830" y="5518382"/>
                  </a:cubicBezTo>
                  <a:cubicBezTo>
                    <a:pt x="1563370" y="5517112"/>
                    <a:pt x="1565910" y="5517112"/>
                    <a:pt x="1568450" y="5515842"/>
                  </a:cubicBezTo>
                  <a:cubicBezTo>
                    <a:pt x="2016760" y="5353282"/>
                    <a:pt x="2346960" y="4924022"/>
                    <a:pt x="2353310" y="4414025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4410668"/>
                  </a:lnTo>
                  <a:cubicBezTo>
                    <a:pt x="6350" y="4926562"/>
                    <a:pt x="331470" y="5355822"/>
                    <a:pt x="784860" y="5514572"/>
                  </a:cubicBez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id="24" name="Group 24"/>
          <p:cNvGrpSpPr/>
          <p:nvPr/>
        </p:nvGrpSpPr>
        <p:grpSpPr>
          <a:xfrm rot="-5400000">
            <a:off x="568482" y="6870991"/>
            <a:ext cx="829509" cy="1966473"/>
            <a:chOff x="0" y="0"/>
            <a:chExt cx="2354580" cy="5581882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2353310" cy="5581882"/>
            </a:xfrm>
            <a:custGeom>
              <a:avLst/>
              <a:gdLst/>
              <a:ahLst/>
              <a:cxnLst/>
              <a:rect l="l" t="t" r="r" b="b"/>
              <a:pathLst>
                <a:path w="2353310" h="5581882">
                  <a:moveTo>
                    <a:pt x="784860" y="5514572"/>
                  </a:moveTo>
                  <a:cubicBezTo>
                    <a:pt x="905510" y="5555212"/>
                    <a:pt x="1042670" y="5581882"/>
                    <a:pt x="1177290" y="5581882"/>
                  </a:cubicBezTo>
                  <a:cubicBezTo>
                    <a:pt x="1311910" y="5581882"/>
                    <a:pt x="1441450" y="5559022"/>
                    <a:pt x="1560830" y="5518382"/>
                  </a:cubicBezTo>
                  <a:cubicBezTo>
                    <a:pt x="1563370" y="5517112"/>
                    <a:pt x="1565910" y="5517112"/>
                    <a:pt x="1568450" y="5515842"/>
                  </a:cubicBezTo>
                  <a:cubicBezTo>
                    <a:pt x="2016760" y="5353282"/>
                    <a:pt x="2346960" y="4924022"/>
                    <a:pt x="2353310" y="4414025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4410668"/>
                  </a:lnTo>
                  <a:cubicBezTo>
                    <a:pt x="6350" y="4926562"/>
                    <a:pt x="331470" y="5355822"/>
                    <a:pt x="784860" y="5514572"/>
                  </a:cubicBezTo>
                  <a:close/>
                </a:path>
              </a:pathLst>
            </a:custGeom>
            <a:solidFill>
              <a:srgbClr val="2B4A9D"/>
            </a:solidFill>
          </p:spPr>
        </p:sp>
      </p:grpSp>
      <p:sp>
        <p:nvSpPr>
          <p:cNvPr id="26" name="TextBox 26"/>
          <p:cNvSpPr txBox="1"/>
          <p:nvPr/>
        </p:nvSpPr>
        <p:spPr>
          <a:xfrm>
            <a:off x="2428018" y="3191507"/>
            <a:ext cx="9408875" cy="1428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50"/>
              </a:lnSpc>
            </a:pPr>
            <a:r>
              <a:rPr lang="en-US" sz="3000" spc="300">
                <a:solidFill>
                  <a:srgbClr val="000000"/>
                </a:solidFill>
                <a:latin typeface="Lato Italics"/>
              </a:rPr>
              <a:t>Create a safe workspace for all your employees, where they can comfortably share </a:t>
            </a:r>
          </a:p>
          <a:p>
            <a:pPr>
              <a:lnSpc>
                <a:spcPts val="3750"/>
              </a:lnSpc>
            </a:pPr>
            <a:r>
              <a:rPr lang="en-US" sz="3000" spc="300">
                <a:solidFill>
                  <a:srgbClr val="000000"/>
                </a:solidFill>
                <a:latin typeface="Lato Italics"/>
              </a:rPr>
              <a:t>a ride together, connect, and get safely to work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2428018" y="5652823"/>
            <a:ext cx="9408875" cy="1428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50"/>
              </a:lnSpc>
            </a:pPr>
            <a:r>
              <a:rPr lang="en-US" sz="3000" spc="300">
                <a:solidFill>
                  <a:srgbClr val="000000"/>
                </a:solidFill>
                <a:latin typeface="Lato Italics"/>
              </a:rPr>
              <a:t>Share your car and earn points, bond with trusted coworkers and gain new friends at your office, and drive fast on the drive-sharing lane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2428018" y="8119798"/>
            <a:ext cx="8926205" cy="1428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50"/>
              </a:lnSpc>
            </a:pPr>
            <a:r>
              <a:rPr lang="en-US" sz="3000" spc="300">
                <a:solidFill>
                  <a:srgbClr val="000000"/>
                </a:solidFill>
                <a:latin typeface="Lato Italics"/>
              </a:rPr>
              <a:t>Reduce traffic jams and air pollution, and create communities that can feel safe drive-sharing getting to work, and in every-day life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2428018" y="2648681"/>
            <a:ext cx="8926205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spc="300">
                <a:solidFill>
                  <a:srgbClr val="2B4A9D"/>
                </a:solidFill>
                <a:latin typeface="Lato Bold"/>
              </a:rPr>
              <a:t>FOR COMPANIES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342168" y="2648681"/>
            <a:ext cx="487056" cy="523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spc="300">
                <a:solidFill>
                  <a:srgbClr val="FFFFFF"/>
                </a:solidFill>
                <a:latin typeface="Lato Bold"/>
              </a:rPr>
              <a:t>1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342168" y="5103842"/>
            <a:ext cx="487056" cy="523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spc="300">
                <a:solidFill>
                  <a:srgbClr val="FFFFFF"/>
                </a:solidFill>
                <a:latin typeface="Lato Bold"/>
              </a:rPr>
              <a:t>2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342168" y="7559003"/>
            <a:ext cx="487056" cy="523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spc="300">
                <a:solidFill>
                  <a:srgbClr val="FFFFFF"/>
                </a:solidFill>
                <a:latin typeface="Lato Bold"/>
              </a:rPr>
              <a:t>3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2428018" y="5103842"/>
            <a:ext cx="8926205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spc="300">
                <a:solidFill>
                  <a:srgbClr val="2B4A9D"/>
                </a:solidFill>
                <a:latin typeface="Lato Bold"/>
              </a:rPr>
              <a:t>FOR EMPLOYEES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2428018" y="7559003"/>
            <a:ext cx="8926205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spc="300">
                <a:solidFill>
                  <a:srgbClr val="2B4A9D"/>
                </a:solidFill>
                <a:latin typeface="Lato Bold"/>
              </a:rPr>
              <a:t>FOR THE CITY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2123218" y="897430"/>
            <a:ext cx="7020782" cy="1019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49"/>
              </a:lnSpc>
            </a:pPr>
            <a:r>
              <a:rPr lang="en-US" sz="6999" spc="349">
                <a:solidFill>
                  <a:srgbClr val="FFFFFF"/>
                </a:solidFill>
                <a:latin typeface="Poppins ExtraBold"/>
              </a:rPr>
              <a:t>OUR APP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432</Words>
  <Application>Microsoft Office PowerPoint</Application>
  <PresentationFormat>Custom</PresentationFormat>
  <Paragraphs>51</Paragraphs>
  <Slides>15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5" baseType="lpstr">
      <vt:lpstr>Poppins Medium</vt:lpstr>
      <vt:lpstr>Lato Italics</vt:lpstr>
      <vt:lpstr>Arial</vt:lpstr>
      <vt:lpstr>Poppins ExtraBold Bold</vt:lpstr>
      <vt:lpstr>Calibri</vt:lpstr>
      <vt:lpstr>Lato</vt:lpstr>
      <vt:lpstr>Poppins ExtraBold</vt:lpstr>
      <vt:lpstr>Lato Bold</vt:lpstr>
      <vt:lpstr>Poppins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Elegant and Professional Company Business Proposal Presentation</dc:title>
  <dc:creator>Shani Daniel</dc:creator>
  <cp:lastModifiedBy>Shani Daniel</cp:lastModifiedBy>
  <cp:revision>2</cp:revision>
  <dcterms:created xsi:type="dcterms:W3CDTF">2006-08-16T00:00:00Z</dcterms:created>
  <dcterms:modified xsi:type="dcterms:W3CDTF">2023-06-09T00:24:12Z</dcterms:modified>
  <dc:identifier>DAFlP1Qg3RM</dc:identifier>
</cp:coreProperties>
</file>